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1.xml" ContentType="application/vnd.openxmlformats-officedocument.presentationml.tags+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1330" r:id="rId2"/>
    <p:sldId id="1256" r:id="rId3"/>
    <p:sldId id="1334" r:id="rId4"/>
    <p:sldId id="1337" r:id="rId5"/>
    <p:sldId id="1338" r:id="rId6"/>
    <p:sldId id="1339" r:id="rId7"/>
    <p:sldId id="1335" r:id="rId8"/>
    <p:sldId id="1129" r:id="rId9"/>
    <p:sldId id="1341" r:id="rId10"/>
    <p:sldId id="1342" r:id="rId11"/>
    <p:sldId id="1343" r:id="rId12"/>
    <p:sldId id="1344" r:id="rId13"/>
    <p:sldId id="1345" r:id="rId14"/>
    <p:sldId id="1348" r:id="rId15"/>
    <p:sldId id="1349" r:id="rId16"/>
    <p:sldId id="1099" r:id="rId17"/>
    <p:sldId id="1350" r:id="rId18"/>
    <p:sldId id="1351" r:id="rId19"/>
    <p:sldId id="1346" r:id="rId20"/>
    <p:sldId id="1352" r:id="rId21"/>
    <p:sldId id="1353" r:id="rId22"/>
    <p:sldId id="1054" r:id="rId23"/>
    <p:sldId id="614" r:id="rId24"/>
    <p:sldId id="939" r:id="rId25"/>
    <p:sldId id="940" r:id="rId26"/>
    <p:sldId id="1336" r:id="rId27"/>
    <p:sldId id="1223" r:id="rId28"/>
    <p:sldId id="1257" r:id="rId29"/>
    <p:sldId id="1323" r:id="rId30"/>
    <p:sldId id="1331" r:id="rId31"/>
    <p:sldId id="1321" r:id="rId32"/>
    <p:sldId id="128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60"/>
    <p:restoredTop sz="82619"/>
  </p:normalViewPr>
  <p:slideViewPr>
    <p:cSldViewPr snapToGrid="0" snapToObjects="1">
      <p:cViewPr varScale="1">
        <p:scale>
          <a:sx n="128" d="100"/>
          <a:sy n="128" d="100"/>
        </p:scale>
        <p:origin x="608" y="168"/>
      </p:cViewPr>
      <p:guideLst/>
    </p:cSldViewPr>
  </p:slideViewPr>
  <p:notesTextViewPr>
    <p:cViewPr>
      <p:scale>
        <a:sx n="1" d="1"/>
        <a:sy n="1" d="1"/>
      </p:scale>
      <p:origin x="0" y="0"/>
    </p:cViewPr>
  </p:notesTextViewPr>
  <p:notesViewPr>
    <p:cSldViewPr snapToGrid="0" snapToObjects="1">
      <p:cViewPr varScale="1">
        <p:scale>
          <a:sx n="142" d="100"/>
          <a:sy n="142" d="100"/>
        </p:scale>
        <p:origin x="3968"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emf"/></Relationships>
</file>

<file path=ppt/media/image1.png>
</file>

<file path=ppt/media/image2.png>
</file>

<file path=ppt/media/image3.png>
</file>

<file path=ppt/media/image4.png>
</file>

<file path=ppt/media/image5.png>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3D07F-AFA4-8B40-8F07-6B7232D25FE3}" type="datetimeFigureOut">
              <a:rPr lang="en-US" smtClean="0"/>
              <a:t>3/18/21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3429B-3171-A94A-A6C2-AB80847CDA47}" type="slidenum">
              <a:rPr lang="en-US" smtClean="0"/>
              <a:t>‹#›</a:t>
            </a:fld>
            <a:endParaRPr lang="en-US" dirty="0"/>
          </a:p>
        </p:txBody>
      </p:sp>
    </p:spTree>
    <p:extLst>
      <p:ext uri="{BB962C8B-B14F-4D97-AF65-F5344CB8AC3E}">
        <p14:creationId xmlns:p14="http://schemas.microsoft.com/office/powerpoint/2010/main" val="2654423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23565648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18</a:t>
            </a:fld>
            <a:endParaRPr lang="en-US"/>
          </a:p>
        </p:txBody>
      </p:sp>
    </p:spTree>
    <p:extLst>
      <p:ext uri="{BB962C8B-B14F-4D97-AF65-F5344CB8AC3E}">
        <p14:creationId xmlns:p14="http://schemas.microsoft.com/office/powerpoint/2010/main" val="3934631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19</a:t>
            </a:fld>
            <a:endParaRPr lang="en-US" dirty="0"/>
          </a:p>
        </p:txBody>
      </p:sp>
    </p:spTree>
    <p:extLst>
      <p:ext uri="{BB962C8B-B14F-4D97-AF65-F5344CB8AC3E}">
        <p14:creationId xmlns:p14="http://schemas.microsoft.com/office/powerpoint/2010/main" val="41821067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Seating chart attendance tracker contact tracer</a:t>
            </a:r>
          </a:p>
          <a:p>
            <a:r>
              <a:rPr lang="en-US" dirty="0"/>
              <a:t>Data driven syllabus creator </a:t>
            </a:r>
          </a:p>
          <a:p>
            <a:r>
              <a:rPr lang="en-US" dirty="0"/>
              <a:t>Test/Quiz application</a:t>
            </a:r>
          </a:p>
          <a:p>
            <a:r>
              <a:rPr lang="en-US" dirty="0"/>
              <a:t>Weather, Sports, </a:t>
            </a:r>
            <a:r>
              <a:rPr lang="en-US" dirty="0" err="1"/>
              <a:t>Valdiator</a:t>
            </a:r>
            <a:r>
              <a:rPr lang="en-US" dirty="0"/>
              <a:t> </a:t>
            </a:r>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20</a:t>
            </a:fld>
            <a:endParaRPr lang="en-US"/>
          </a:p>
        </p:txBody>
      </p:sp>
    </p:spTree>
    <p:extLst>
      <p:ext uri="{BB962C8B-B14F-4D97-AF65-F5344CB8AC3E}">
        <p14:creationId xmlns:p14="http://schemas.microsoft.com/office/powerpoint/2010/main" val="23653672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36427844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dirty="0"/>
          </a:p>
        </p:txBody>
      </p:sp>
    </p:spTree>
    <p:extLst>
      <p:ext uri="{BB962C8B-B14F-4D97-AF65-F5344CB8AC3E}">
        <p14:creationId xmlns:p14="http://schemas.microsoft.com/office/powerpoint/2010/main" val="7587353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26</a:t>
            </a:fld>
            <a:endParaRPr lang="en-US"/>
          </a:p>
        </p:txBody>
      </p:sp>
    </p:spTree>
    <p:extLst>
      <p:ext uri="{BB962C8B-B14F-4D97-AF65-F5344CB8AC3E}">
        <p14:creationId xmlns:p14="http://schemas.microsoft.com/office/powerpoint/2010/main" val="17947475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27</a:t>
            </a:fld>
            <a:endParaRPr lang="en-US"/>
          </a:p>
        </p:txBody>
      </p:sp>
    </p:spTree>
    <p:extLst>
      <p:ext uri="{BB962C8B-B14F-4D97-AF65-F5344CB8AC3E}">
        <p14:creationId xmlns:p14="http://schemas.microsoft.com/office/powerpoint/2010/main" val="42428181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28</a:t>
            </a:fld>
            <a:endParaRPr lang="en-US"/>
          </a:p>
        </p:txBody>
      </p:sp>
    </p:spTree>
    <p:extLst>
      <p:ext uri="{BB962C8B-B14F-4D97-AF65-F5344CB8AC3E}">
        <p14:creationId xmlns:p14="http://schemas.microsoft.com/office/powerpoint/2010/main" val="7721664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29</a:t>
            </a:fld>
            <a:endParaRPr lang="en-US"/>
          </a:p>
        </p:txBody>
      </p:sp>
    </p:spTree>
    <p:extLst>
      <p:ext uri="{BB962C8B-B14F-4D97-AF65-F5344CB8AC3E}">
        <p14:creationId xmlns:p14="http://schemas.microsoft.com/office/powerpoint/2010/main" val="6167884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30</a:t>
            </a:fld>
            <a:endParaRPr lang="en-US"/>
          </a:p>
        </p:txBody>
      </p:sp>
    </p:spTree>
    <p:extLst>
      <p:ext uri="{BB962C8B-B14F-4D97-AF65-F5344CB8AC3E}">
        <p14:creationId xmlns:p14="http://schemas.microsoft.com/office/powerpoint/2010/main" val="4899043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13732402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cost-effective product is the goal. </a:t>
            </a:r>
          </a:p>
          <a:p>
            <a:endParaRPr lang="en-US" dirty="0"/>
          </a:p>
          <a:p>
            <a:r>
              <a:rPr lang="en-US" dirty="0"/>
              <a:t>Requirements:</a:t>
            </a:r>
          </a:p>
          <a:p>
            <a:r>
              <a:rPr lang="en-US" dirty="0"/>
              <a:t>Waterfall: </a:t>
            </a:r>
          </a:p>
          <a:p>
            <a:pPr marL="228600" indent="-228600">
              <a:buFont typeface="+mj-lt"/>
              <a:buAutoNum type="arabicPeriod"/>
            </a:pPr>
            <a:r>
              <a:rPr lang="en-US" dirty="0"/>
              <a:t>Full project requirements upfront</a:t>
            </a:r>
          </a:p>
          <a:p>
            <a:pPr marL="228600" indent="-228600">
              <a:buFont typeface="+mj-lt"/>
              <a:buAutoNum type="arabicPeriod"/>
            </a:pPr>
            <a:r>
              <a:rPr lang="en-US" dirty="0"/>
              <a:t>Inconsistent industry capture techniques</a:t>
            </a:r>
          </a:p>
          <a:p>
            <a:pPr marL="228600" indent="-228600">
              <a:buFont typeface="+mj-lt"/>
              <a:buAutoNum type="arabicPeriod"/>
            </a:pPr>
            <a:r>
              <a:rPr lang="en-US" dirty="0"/>
              <a:t>Tend to be verbose requirements with formal signoff</a:t>
            </a:r>
          </a:p>
          <a:p>
            <a:pPr marL="228600" indent="-228600">
              <a:buFont typeface="+mj-lt"/>
              <a:buAutoNum type="arabicPeriod"/>
            </a:pPr>
            <a:r>
              <a:rPr lang="en-US" dirty="0"/>
              <a:t>Change requests needed</a:t>
            </a:r>
          </a:p>
          <a:p>
            <a:pPr marL="228600" indent="-228600">
              <a:buFont typeface="+mj-lt"/>
              <a:buAutoNum type="arabicPeriod"/>
            </a:pPr>
            <a:r>
              <a:rPr lang="en-US" dirty="0"/>
              <a:t>Estimation bottom up detailed estimates sometimes function points</a:t>
            </a:r>
          </a:p>
          <a:p>
            <a:pPr marL="228600" indent="-228600">
              <a:buFont typeface="+mj-lt"/>
              <a:buAutoNum type="arabicPeriod"/>
            </a:pPr>
            <a:endParaRPr lang="en-US" dirty="0"/>
          </a:p>
          <a:p>
            <a:pPr marL="0" indent="0">
              <a:buFont typeface="+mj-lt"/>
              <a:buNone/>
            </a:pPr>
            <a:r>
              <a:rPr lang="en-US" dirty="0"/>
              <a:t>Iterative:</a:t>
            </a:r>
          </a:p>
          <a:p>
            <a:pPr marL="0" indent="0">
              <a:buFont typeface="+mj-lt"/>
              <a:buNone/>
            </a:pPr>
            <a:r>
              <a:rPr lang="en-US" dirty="0"/>
              <a:t>Mostly upfront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94DE12-7B9B-46AA-AC19-C30A49928B9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2301019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1741631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8</a:t>
            </a:fld>
            <a:endParaRPr lang="en-US"/>
          </a:p>
        </p:txBody>
      </p:sp>
    </p:spTree>
    <p:extLst>
      <p:ext uri="{BB962C8B-B14F-4D97-AF65-F5344CB8AC3E}">
        <p14:creationId xmlns:p14="http://schemas.microsoft.com/office/powerpoint/2010/main" val="1467667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1438300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13</a:t>
            </a:fld>
            <a:endParaRPr lang="en-US"/>
          </a:p>
        </p:txBody>
      </p:sp>
    </p:spTree>
    <p:extLst>
      <p:ext uri="{BB962C8B-B14F-4D97-AF65-F5344CB8AC3E}">
        <p14:creationId xmlns:p14="http://schemas.microsoft.com/office/powerpoint/2010/main" val="12362396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14</a:t>
            </a:fld>
            <a:endParaRPr lang="en-US"/>
          </a:p>
        </p:txBody>
      </p:sp>
    </p:spTree>
    <p:extLst>
      <p:ext uri="{BB962C8B-B14F-4D97-AF65-F5344CB8AC3E}">
        <p14:creationId xmlns:p14="http://schemas.microsoft.com/office/powerpoint/2010/main" val="30356465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Seating chart and attendance tracker (virtual and in person)</a:t>
            </a:r>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6404383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Seating chart attendance tracker contact tracer</a:t>
            </a:r>
          </a:p>
          <a:p>
            <a:r>
              <a:rPr lang="en-US" dirty="0"/>
              <a:t>Data driven syllabus creator </a:t>
            </a:r>
          </a:p>
          <a:p>
            <a:r>
              <a:rPr lang="en-US" dirty="0"/>
              <a:t>Test/Quiz application</a:t>
            </a:r>
          </a:p>
          <a:p>
            <a:r>
              <a:rPr lang="en-US" dirty="0"/>
              <a:t>Weather, Sports, </a:t>
            </a:r>
            <a:r>
              <a:rPr lang="en-US" dirty="0" err="1"/>
              <a:t>Valdiator</a:t>
            </a:r>
            <a:r>
              <a:rPr lang="en-US" dirty="0"/>
              <a:t> </a:t>
            </a:r>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17</a:t>
            </a:fld>
            <a:endParaRPr lang="en-US"/>
          </a:p>
        </p:txBody>
      </p:sp>
    </p:spTree>
    <p:extLst>
      <p:ext uri="{BB962C8B-B14F-4D97-AF65-F5344CB8AC3E}">
        <p14:creationId xmlns:p14="http://schemas.microsoft.com/office/powerpoint/2010/main" val="1998818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3542-A8C7-704C-8E33-F5EFF8F9A9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91082-1B98-D746-8DE6-18D0B19142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D6DF9A-46D4-234B-AA93-E3C48B72894A}"/>
              </a:ext>
            </a:extLst>
          </p:cNvPr>
          <p:cNvSpPr>
            <a:spLocks noGrp="1"/>
          </p:cNvSpPr>
          <p:nvPr>
            <p:ph type="dt" sz="half" idx="10"/>
          </p:nvPr>
        </p:nvSpPr>
        <p:spPr/>
        <p:txBody>
          <a:bodyPr/>
          <a:lstStyle/>
          <a:p>
            <a:fld id="{0FAB6B49-B434-E04B-8B19-9D0B03FF27E8}" type="datetimeFigureOut">
              <a:rPr lang="en-US" smtClean="0"/>
              <a:t>3/18/21</a:t>
            </a:fld>
            <a:endParaRPr lang="en-US" dirty="0"/>
          </a:p>
        </p:txBody>
      </p:sp>
      <p:sp>
        <p:nvSpPr>
          <p:cNvPr id="5" name="Footer Placeholder 4">
            <a:extLst>
              <a:ext uri="{FF2B5EF4-FFF2-40B4-BE49-F238E27FC236}">
                <a16:creationId xmlns:a16="http://schemas.microsoft.com/office/drawing/2014/main" id="{05D10147-7D24-BF46-870F-842B428C203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73D5C5D-7590-DE48-8469-EEFB88E7ACD2}"/>
              </a:ext>
            </a:extLst>
          </p:cNvPr>
          <p:cNvSpPr>
            <a:spLocks noGrp="1"/>
          </p:cNvSpPr>
          <p:nvPr>
            <p:ph type="sldNum" sz="quarter" idx="12"/>
          </p:nvPr>
        </p:nvSpPr>
        <p:spPr/>
        <p:txBody>
          <a:bodyPr/>
          <a:lstStyle/>
          <a:p>
            <a:fld id="{ECB73104-7A03-9745-9E8F-D9BF2DA92E49}" type="slidenum">
              <a:rPr lang="en-US" smtClean="0"/>
              <a:t>‹#›</a:t>
            </a:fld>
            <a:endParaRPr lang="en-US" dirty="0"/>
          </a:p>
        </p:txBody>
      </p:sp>
    </p:spTree>
    <p:extLst>
      <p:ext uri="{BB962C8B-B14F-4D97-AF65-F5344CB8AC3E}">
        <p14:creationId xmlns:p14="http://schemas.microsoft.com/office/powerpoint/2010/main" val="224555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E0F9-3EFF-384C-9C61-F6E85C124D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AF661B-7946-164F-8883-415D8C309F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1095F2-E641-7748-8CE9-D4C703FB6520}"/>
              </a:ext>
            </a:extLst>
          </p:cNvPr>
          <p:cNvSpPr>
            <a:spLocks noGrp="1"/>
          </p:cNvSpPr>
          <p:nvPr>
            <p:ph type="dt" sz="half" idx="10"/>
          </p:nvPr>
        </p:nvSpPr>
        <p:spPr/>
        <p:txBody>
          <a:bodyPr/>
          <a:lstStyle/>
          <a:p>
            <a:fld id="{0FAB6B49-B434-E04B-8B19-9D0B03FF27E8}" type="datetimeFigureOut">
              <a:rPr lang="en-US" smtClean="0"/>
              <a:t>3/18/21</a:t>
            </a:fld>
            <a:endParaRPr lang="en-US" dirty="0"/>
          </a:p>
        </p:txBody>
      </p:sp>
      <p:sp>
        <p:nvSpPr>
          <p:cNvPr id="5" name="Footer Placeholder 4">
            <a:extLst>
              <a:ext uri="{FF2B5EF4-FFF2-40B4-BE49-F238E27FC236}">
                <a16:creationId xmlns:a16="http://schemas.microsoft.com/office/drawing/2014/main" id="{1675E233-A7A6-BC42-95E0-B39FEE0D303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AC44D86-9512-E44F-A91C-237E33706B01}"/>
              </a:ext>
            </a:extLst>
          </p:cNvPr>
          <p:cNvSpPr>
            <a:spLocks noGrp="1"/>
          </p:cNvSpPr>
          <p:nvPr>
            <p:ph type="sldNum" sz="quarter" idx="12"/>
          </p:nvPr>
        </p:nvSpPr>
        <p:spPr/>
        <p:txBody>
          <a:bodyPr/>
          <a:lstStyle/>
          <a:p>
            <a:fld id="{ECB73104-7A03-9745-9E8F-D9BF2DA92E49}" type="slidenum">
              <a:rPr lang="en-US" smtClean="0"/>
              <a:t>‹#›</a:t>
            </a:fld>
            <a:endParaRPr lang="en-US" dirty="0"/>
          </a:p>
        </p:txBody>
      </p:sp>
    </p:spTree>
    <p:extLst>
      <p:ext uri="{BB962C8B-B14F-4D97-AF65-F5344CB8AC3E}">
        <p14:creationId xmlns:p14="http://schemas.microsoft.com/office/powerpoint/2010/main" val="17829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4F15B-93B8-B546-B0B6-EAD9801101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2BFC15-E6BF-0749-8577-D2620183F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D909B6-F62F-954E-807D-00010E4171AD}"/>
              </a:ext>
            </a:extLst>
          </p:cNvPr>
          <p:cNvSpPr>
            <a:spLocks noGrp="1"/>
          </p:cNvSpPr>
          <p:nvPr>
            <p:ph type="dt" sz="half" idx="10"/>
          </p:nvPr>
        </p:nvSpPr>
        <p:spPr/>
        <p:txBody>
          <a:bodyPr/>
          <a:lstStyle/>
          <a:p>
            <a:fld id="{0FAB6B49-B434-E04B-8B19-9D0B03FF27E8}" type="datetimeFigureOut">
              <a:rPr lang="en-US" smtClean="0"/>
              <a:t>3/18/21</a:t>
            </a:fld>
            <a:endParaRPr lang="en-US" dirty="0"/>
          </a:p>
        </p:txBody>
      </p:sp>
      <p:sp>
        <p:nvSpPr>
          <p:cNvPr id="5" name="Footer Placeholder 4">
            <a:extLst>
              <a:ext uri="{FF2B5EF4-FFF2-40B4-BE49-F238E27FC236}">
                <a16:creationId xmlns:a16="http://schemas.microsoft.com/office/drawing/2014/main" id="{DA7259E4-40BC-B74D-9F9B-0119EA5F3F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1B5772B-1BA7-074A-959B-C70C9DBADC54}"/>
              </a:ext>
            </a:extLst>
          </p:cNvPr>
          <p:cNvSpPr>
            <a:spLocks noGrp="1"/>
          </p:cNvSpPr>
          <p:nvPr>
            <p:ph type="sldNum" sz="quarter" idx="12"/>
          </p:nvPr>
        </p:nvSpPr>
        <p:spPr/>
        <p:txBody>
          <a:bodyPr/>
          <a:lstStyle/>
          <a:p>
            <a:fld id="{ECB73104-7A03-9745-9E8F-D9BF2DA92E49}" type="slidenum">
              <a:rPr lang="en-US" smtClean="0"/>
              <a:t>‹#›</a:t>
            </a:fld>
            <a:endParaRPr lang="en-US" dirty="0"/>
          </a:p>
        </p:txBody>
      </p:sp>
    </p:spTree>
    <p:extLst>
      <p:ext uri="{BB962C8B-B14F-4D97-AF65-F5344CB8AC3E}">
        <p14:creationId xmlns:p14="http://schemas.microsoft.com/office/powerpoint/2010/main" val="6083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E635-7744-4D4F-B96E-0E2865A7B5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AE8F11-2A3B-2747-9C6C-579AF86C4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3D020-809F-3D40-8EE6-2DD573790883}"/>
              </a:ext>
            </a:extLst>
          </p:cNvPr>
          <p:cNvSpPr>
            <a:spLocks noGrp="1"/>
          </p:cNvSpPr>
          <p:nvPr>
            <p:ph type="dt" sz="half" idx="10"/>
          </p:nvPr>
        </p:nvSpPr>
        <p:spPr/>
        <p:txBody>
          <a:bodyPr/>
          <a:lstStyle/>
          <a:p>
            <a:fld id="{0FAB6B49-B434-E04B-8B19-9D0B03FF27E8}" type="datetimeFigureOut">
              <a:rPr lang="en-US" smtClean="0"/>
              <a:t>3/18/21</a:t>
            </a:fld>
            <a:endParaRPr lang="en-US" dirty="0"/>
          </a:p>
        </p:txBody>
      </p:sp>
      <p:sp>
        <p:nvSpPr>
          <p:cNvPr id="5" name="Footer Placeholder 4">
            <a:extLst>
              <a:ext uri="{FF2B5EF4-FFF2-40B4-BE49-F238E27FC236}">
                <a16:creationId xmlns:a16="http://schemas.microsoft.com/office/drawing/2014/main" id="{A71B3250-58F4-944F-AC10-5CC13EB5529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04AA24C-CEB0-EA4C-A21F-F3F431BBF6F8}"/>
              </a:ext>
            </a:extLst>
          </p:cNvPr>
          <p:cNvSpPr>
            <a:spLocks noGrp="1"/>
          </p:cNvSpPr>
          <p:nvPr>
            <p:ph type="sldNum" sz="quarter" idx="12"/>
          </p:nvPr>
        </p:nvSpPr>
        <p:spPr/>
        <p:txBody>
          <a:bodyPr/>
          <a:lstStyle/>
          <a:p>
            <a:fld id="{ECB73104-7A03-9745-9E8F-D9BF2DA92E49}" type="slidenum">
              <a:rPr lang="en-US" smtClean="0"/>
              <a:t>‹#›</a:t>
            </a:fld>
            <a:endParaRPr lang="en-US" dirty="0"/>
          </a:p>
        </p:txBody>
      </p:sp>
    </p:spTree>
    <p:extLst>
      <p:ext uri="{BB962C8B-B14F-4D97-AF65-F5344CB8AC3E}">
        <p14:creationId xmlns:p14="http://schemas.microsoft.com/office/powerpoint/2010/main" val="196079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B1CA-9CA5-7143-AA15-AE1EA1D6B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3A480E-DC28-1A49-8B7D-56389366F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739984-F0C0-214D-944B-EBDAA1F83B82}"/>
              </a:ext>
            </a:extLst>
          </p:cNvPr>
          <p:cNvSpPr>
            <a:spLocks noGrp="1"/>
          </p:cNvSpPr>
          <p:nvPr>
            <p:ph type="dt" sz="half" idx="10"/>
          </p:nvPr>
        </p:nvSpPr>
        <p:spPr/>
        <p:txBody>
          <a:bodyPr/>
          <a:lstStyle/>
          <a:p>
            <a:fld id="{0FAB6B49-B434-E04B-8B19-9D0B03FF27E8}" type="datetimeFigureOut">
              <a:rPr lang="en-US" smtClean="0"/>
              <a:t>3/18/21</a:t>
            </a:fld>
            <a:endParaRPr lang="en-US" dirty="0"/>
          </a:p>
        </p:txBody>
      </p:sp>
      <p:sp>
        <p:nvSpPr>
          <p:cNvPr id="5" name="Footer Placeholder 4">
            <a:extLst>
              <a:ext uri="{FF2B5EF4-FFF2-40B4-BE49-F238E27FC236}">
                <a16:creationId xmlns:a16="http://schemas.microsoft.com/office/drawing/2014/main" id="{15910F09-D4A7-E64B-8562-E206C7AEE18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B8F136-F451-D541-A958-9479555D69B8}"/>
              </a:ext>
            </a:extLst>
          </p:cNvPr>
          <p:cNvSpPr>
            <a:spLocks noGrp="1"/>
          </p:cNvSpPr>
          <p:nvPr>
            <p:ph type="sldNum" sz="quarter" idx="12"/>
          </p:nvPr>
        </p:nvSpPr>
        <p:spPr/>
        <p:txBody>
          <a:bodyPr/>
          <a:lstStyle/>
          <a:p>
            <a:fld id="{ECB73104-7A03-9745-9E8F-D9BF2DA92E49}" type="slidenum">
              <a:rPr lang="en-US" smtClean="0"/>
              <a:t>‹#›</a:t>
            </a:fld>
            <a:endParaRPr lang="en-US" dirty="0"/>
          </a:p>
        </p:txBody>
      </p:sp>
    </p:spTree>
    <p:extLst>
      <p:ext uri="{BB962C8B-B14F-4D97-AF65-F5344CB8AC3E}">
        <p14:creationId xmlns:p14="http://schemas.microsoft.com/office/powerpoint/2010/main" val="2095322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F8AB0-EFD2-9E4C-A9A6-2A8BD8253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8B6416-B69B-3049-81D4-46D8BDEEF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99F68-836F-A74B-89E3-6B0CB564BF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4161B-7339-CF4C-83F9-02E0BCD3F8B0}"/>
              </a:ext>
            </a:extLst>
          </p:cNvPr>
          <p:cNvSpPr>
            <a:spLocks noGrp="1"/>
          </p:cNvSpPr>
          <p:nvPr>
            <p:ph type="dt" sz="half" idx="10"/>
          </p:nvPr>
        </p:nvSpPr>
        <p:spPr/>
        <p:txBody>
          <a:bodyPr/>
          <a:lstStyle/>
          <a:p>
            <a:fld id="{0FAB6B49-B434-E04B-8B19-9D0B03FF27E8}" type="datetimeFigureOut">
              <a:rPr lang="en-US" smtClean="0"/>
              <a:t>3/18/21</a:t>
            </a:fld>
            <a:endParaRPr lang="en-US" dirty="0"/>
          </a:p>
        </p:txBody>
      </p:sp>
      <p:sp>
        <p:nvSpPr>
          <p:cNvPr id="6" name="Footer Placeholder 5">
            <a:extLst>
              <a:ext uri="{FF2B5EF4-FFF2-40B4-BE49-F238E27FC236}">
                <a16:creationId xmlns:a16="http://schemas.microsoft.com/office/drawing/2014/main" id="{959AC125-4953-0449-B97D-10F335BC893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DA5F4A9-2036-BD4E-8CBB-F278C9B9C44A}"/>
              </a:ext>
            </a:extLst>
          </p:cNvPr>
          <p:cNvSpPr>
            <a:spLocks noGrp="1"/>
          </p:cNvSpPr>
          <p:nvPr>
            <p:ph type="sldNum" sz="quarter" idx="12"/>
          </p:nvPr>
        </p:nvSpPr>
        <p:spPr/>
        <p:txBody>
          <a:bodyPr/>
          <a:lstStyle/>
          <a:p>
            <a:fld id="{ECB73104-7A03-9745-9E8F-D9BF2DA92E49}" type="slidenum">
              <a:rPr lang="en-US" smtClean="0"/>
              <a:t>‹#›</a:t>
            </a:fld>
            <a:endParaRPr lang="en-US" dirty="0"/>
          </a:p>
        </p:txBody>
      </p:sp>
    </p:spTree>
    <p:extLst>
      <p:ext uri="{BB962C8B-B14F-4D97-AF65-F5344CB8AC3E}">
        <p14:creationId xmlns:p14="http://schemas.microsoft.com/office/powerpoint/2010/main" val="278221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FF051-FF82-404A-A8B9-226DAD3EF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F1694-78E2-AE46-B16D-778353777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731927-4B0E-D14C-AA40-A453A10692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938E4-FE21-E844-AB16-6F0DBEE2A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952-CB08-8545-BEC7-AACF5EB975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D94C72-A9B9-4948-A6F2-BE7118341519}"/>
              </a:ext>
            </a:extLst>
          </p:cNvPr>
          <p:cNvSpPr>
            <a:spLocks noGrp="1"/>
          </p:cNvSpPr>
          <p:nvPr>
            <p:ph type="dt" sz="half" idx="10"/>
          </p:nvPr>
        </p:nvSpPr>
        <p:spPr/>
        <p:txBody>
          <a:bodyPr/>
          <a:lstStyle/>
          <a:p>
            <a:fld id="{0FAB6B49-B434-E04B-8B19-9D0B03FF27E8}" type="datetimeFigureOut">
              <a:rPr lang="en-US" smtClean="0"/>
              <a:t>3/18/21</a:t>
            </a:fld>
            <a:endParaRPr lang="en-US" dirty="0"/>
          </a:p>
        </p:txBody>
      </p:sp>
      <p:sp>
        <p:nvSpPr>
          <p:cNvPr id="8" name="Footer Placeholder 7">
            <a:extLst>
              <a:ext uri="{FF2B5EF4-FFF2-40B4-BE49-F238E27FC236}">
                <a16:creationId xmlns:a16="http://schemas.microsoft.com/office/drawing/2014/main" id="{A8C90EFB-2D37-5F46-91F7-2B13FB2D43FD}"/>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73DD3AF-9CF7-274D-85C2-C8B842FDA304}"/>
              </a:ext>
            </a:extLst>
          </p:cNvPr>
          <p:cNvSpPr>
            <a:spLocks noGrp="1"/>
          </p:cNvSpPr>
          <p:nvPr>
            <p:ph type="sldNum" sz="quarter" idx="12"/>
          </p:nvPr>
        </p:nvSpPr>
        <p:spPr/>
        <p:txBody>
          <a:bodyPr/>
          <a:lstStyle/>
          <a:p>
            <a:fld id="{ECB73104-7A03-9745-9E8F-D9BF2DA92E49}" type="slidenum">
              <a:rPr lang="en-US" smtClean="0"/>
              <a:t>‹#›</a:t>
            </a:fld>
            <a:endParaRPr lang="en-US" dirty="0"/>
          </a:p>
        </p:txBody>
      </p:sp>
    </p:spTree>
    <p:extLst>
      <p:ext uri="{BB962C8B-B14F-4D97-AF65-F5344CB8AC3E}">
        <p14:creationId xmlns:p14="http://schemas.microsoft.com/office/powerpoint/2010/main" val="129853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DAA0-68AE-0847-980A-732C5F21C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02675E-8EAA-D440-BC31-94113F04E8D1}"/>
              </a:ext>
            </a:extLst>
          </p:cNvPr>
          <p:cNvSpPr>
            <a:spLocks noGrp="1"/>
          </p:cNvSpPr>
          <p:nvPr>
            <p:ph type="dt" sz="half" idx="10"/>
          </p:nvPr>
        </p:nvSpPr>
        <p:spPr/>
        <p:txBody>
          <a:bodyPr/>
          <a:lstStyle/>
          <a:p>
            <a:fld id="{0FAB6B49-B434-E04B-8B19-9D0B03FF27E8}" type="datetimeFigureOut">
              <a:rPr lang="en-US" smtClean="0"/>
              <a:t>3/18/21</a:t>
            </a:fld>
            <a:endParaRPr lang="en-US" dirty="0"/>
          </a:p>
        </p:txBody>
      </p:sp>
      <p:sp>
        <p:nvSpPr>
          <p:cNvPr id="4" name="Footer Placeholder 3">
            <a:extLst>
              <a:ext uri="{FF2B5EF4-FFF2-40B4-BE49-F238E27FC236}">
                <a16:creationId xmlns:a16="http://schemas.microsoft.com/office/drawing/2014/main" id="{8EC25333-39D9-2642-82C0-DEB76227155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DD7F030C-F420-BC45-A046-6EAD63EF6589}"/>
              </a:ext>
            </a:extLst>
          </p:cNvPr>
          <p:cNvSpPr>
            <a:spLocks noGrp="1"/>
          </p:cNvSpPr>
          <p:nvPr>
            <p:ph type="sldNum" sz="quarter" idx="12"/>
          </p:nvPr>
        </p:nvSpPr>
        <p:spPr/>
        <p:txBody>
          <a:bodyPr/>
          <a:lstStyle/>
          <a:p>
            <a:fld id="{ECB73104-7A03-9745-9E8F-D9BF2DA92E49}" type="slidenum">
              <a:rPr lang="en-US" smtClean="0"/>
              <a:t>‹#›</a:t>
            </a:fld>
            <a:endParaRPr lang="en-US" dirty="0"/>
          </a:p>
        </p:txBody>
      </p:sp>
    </p:spTree>
    <p:extLst>
      <p:ext uri="{BB962C8B-B14F-4D97-AF65-F5344CB8AC3E}">
        <p14:creationId xmlns:p14="http://schemas.microsoft.com/office/powerpoint/2010/main" val="869038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60347-FBD4-8D4D-B3AB-655A58024FE6}"/>
              </a:ext>
            </a:extLst>
          </p:cNvPr>
          <p:cNvSpPr>
            <a:spLocks noGrp="1"/>
          </p:cNvSpPr>
          <p:nvPr>
            <p:ph type="dt" sz="half" idx="10"/>
          </p:nvPr>
        </p:nvSpPr>
        <p:spPr/>
        <p:txBody>
          <a:bodyPr/>
          <a:lstStyle/>
          <a:p>
            <a:fld id="{0FAB6B49-B434-E04B-8B19-9D0B03FF27E8}" type="datetimeFigureOut">
              <a:rPr lang="en-US" smtClean="0"/>
              <a:t>3/18/21</a:t>
            </a:fld>
            <a:endParaRPr lang="en-US" dirty="0"/>
          </a:p>
        </p:txBody>
      </p:sp>
      <p:sp>
        <p:nvSpPr>
          <p:cNvPr id="3" name="Footer Placeholder 2">
            <a:extLst>
              <a:ext uri="{FF2B5EF4-FFF2-40B4-BE49-F238E27FC236}">
                <a16:creationId xmlns:a16="http://schemas.microsoft.com/office/drawing/2014/main" id="{0A9C617E-44D8-DC4C-81BA-B19F8FF9E7EA}"/>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18F573B-FCDF-5E4C-8FFC-9E0D7C46C574}"/>
              </a:ext>
            </a:extLst>
          </p:cNvPr>
          <p:cNvSpPr>
            <a:spLocks noGrp="1"/>
          </p:cNvSpPr>
          <p:nvPr>
            <p:ph type="sldNum" sz="quarter" idx="12"/>
          </p:nvPr>
        </p:nvSpPr>
        <p:spPr/>
        <p:txBody>
          <a:bodyPr/>
          <a:lstStyle/>
          <a:p>
            <a:fld id="{ECB73104-7A03-9745-9E8F-D9BF2DA92E49}" type="slidenum">
              <a:rPr lang="en-US" smtClean="0"/>
              <a:t>‹#›</a:t>
            </a:fld>
            <a:endParaRPr lang="en-US" dirty="0"/>
          </a:p>
        </p:txBody>
      </p:sp>
    </p:spTree>
    <p:extLst>
      <p:ext uri="{BB962C8B-B14F-4D97-AF65-F5344CB8AC3E}">
        <p14:creationId xmlns:p14="http://schemas.microsoft.com/office/powerpoint/2010/main" val="81921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E1A3-E4CC-9E47-B6DB-0FA247360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DF34A5-1A29-5E45-A505-73041AFBE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BB48B9-E6D8-C344-BC1F-493BF8D39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7E3D6-8337-0E4D-85F1-9F9F655A5DDF}"/>
              </a:ext>
            </a:extLst>
          </p:cNvPr>
          <p:cNvSpPr>
            <a:spLocks noGrp="1"/>
          </p:cNvSpPr>
          <p:nvPr>
            <p:ph type="dt" sz="half" idx="10"/>
          </p:nvPr>
        </p:nvSpPr>
        <p:spPr/>
        <p:txBody>
          <a:bodyPr/>
          <a:lstStyle/>
          <a:p>
            <a:fld id="{0FAB6B49-B434-E04B-8B19-9D0B03FF27E8}" type="datetimeFigureOut">
              <a:rPr lang="en-US" smtClean="0"/>
              <a:t>3/18/21</a:t>
            </a:fld>
            <a:endParaRPr lang="en-US" dirty="0"/>
          </a:p>
        </p:txBody>
      </p:sp>
      <p:sp>
        <p:nvSpPr>
          <p:cNvPr id="6" name="Footer Placeholder 5">
            <a:extLst>
              <a:ext uri="{FF2B5EF4-FFF2-40B4-BE49-F238E27FC236}">
                <a16:creationId xmlns:a16="http://schemas.microsoft.com/office/drawing/2014/main" id="{D2B58E00-9260-7645-A047-DCF50B12531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7C4EAA7-BB9B-4A4A-84F5-D07247B8E08F}"/>
              </a:ext>
            </a:extLst>
          </p:cNvPr>
          <p:cNvSpPr>
            <a:spLocks noGrp="1"/>
          </p:cNvSpPr>
          <p:nvPr>
            <p:ph type="sldNum" sz="quarter" idx="12"/>
          </p:nvPr>
        </p:nvSpPr>
        <p:spPr/>
        <p:txBody>
          <a:bodyPr/>
          <a:lstStyle/>
          <a:p>
            <a:fld id="{ECB73104-7A03-9745-9E8F-D9BF2DA92E49}" type="slidenum">
              <a:rPr lang="en-US" smtClean="0"/>
              <a:t>‹#›</a:t>
            </a:fld>
            <a:endParaRPr lang="en-US" dirty="0"/>
          </a:p>
        </p:txBody>
      </p:sp>
    </p:spTree>
    <p:extLst>
      <p:ext uri="{BB962C8B-B14F-4D97-AF65-F5344CB8AC3E}">
        <p14:creationId xmlns:p14="http://schemas.microsoft.com/office/powerpoint/2010/main" val="130259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DC1B5-A3B1-514D-AF1B-FD4290CD9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46896-FF52-384A-86BA-ED93A48755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2C62D3B-CF95-B042-BB2B-5BB890BCD3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333B1B-80A2-134D-9C55-189395376233}"/>
              </a:ext>
            </a:extLst>
          </p:cNvPr>
          <p:cNvSpPr>
            <a:spLocks noGrp="1"/>
          </p:cNvSpPr>
          <p:nvPr>
            <p:ph type="dt" sz="half" idx="10"/>
          </p:nvPr>
        </p:nvSpPr>
        <p:spPr/>
        <p:txBody>
          <a:bodyPr/>
          <a:lstStyle/>
          <a:p>
            <a:fld id="{0FAB6B49-B434-E04B-8B19-9D0B03FF27E8}" type="datetimeFigureOut">
              <a:rPr lang="en-US" smtClean="0"/>
              <a:t>3/18/21</a:t>
            </a:fld>
            <a:endParaRPr lang="en-US" dirty="0"/>
          </a:p>
        </p:txBody>
      </p:sp>
      <p:sp>
        <p:nvSpPr>
          <p:cNvPr id="6" name="Footer Placeholder 5">
            <a:extLst>
              <a:ext uri="{FF2B5EF4-FFF2-40B4-BE49-F238E27FC236}">
                <a16:creationId xmlns:a16="http://schemas.microsoft.com/office/drawing/2014/main" id="{9DDEDE9A-2733-944F-B916-EB21A256D0B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F0D3D4D-AD01-0A43-A8C0-43B243D1B043}"/>
              </a:ext>
            </a:extLst>
          </p:cNvPr>
          <p:cNvSpPr>
            <a:spLocks noGrp="1"/>
          </p:cNvSpPr>
          <p:nvPr>
            <p:ph type="sldNum" sz="quarter" idx="12"/>
          </p:nvPr>
        </p:nvSpPr>
        <p:spPr/>
        <p:txBody>
          <a:bodyPr/>
          <a:lstStyle/>
          <a:p>
            <a:fld id="{ECB73104-7A03-9745-9E8F-D9BF2DA92E49}" type="slidenum">
              <a:rPr lang="en-US" smtClean="0"/>
              <a:t>‹#›</a:t>
            </a:fld>
            <a:endParaRPr lang="en-US" dirty="0"/>
          </a:p>
        </p:txBody>
      </p:sp>
    </p:spTree>
    <p:extLst>
      <p:ext uri="{BB962C8B-B14F-4D97-AF65-F5344CB8AC3E}">
        <p14:creationId xmlns:p14="http://schemas.microsoft.com/office/powerpoint/2010/main" val="3495871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C5E649-5093-7A4E-82DD-41CB376070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197A4-E433-BF48-825A-751CB3D9C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4FAAC-9B48-C940-AA96-BC381C0A5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B6B49-B434-E04B-8B19-9D0B03FF27E8}" type="datetimeFigureOut">
              <a:rPr lang="en-US" smtClean="0"/>
              <a:t>3/18/21</a:t>
            </a:fld>
            <a:endParaRPr lang="en-US" dirty="0"/>
          </a:p>
        </p:txBody>
      </p:sp>
      <p:sp>
        <p:nvSpPr>
          <p:cNvPr id="5" name="Footer Placeholder 4">
            <a:extLst>
              <a:ext uri="{FF2B5EF4-FFF2-40B4-BE49-F238E27FC236}">
                <a16:creationId xmlns:a16="http://schemas.microsoft.com/office/drawing/2014/main" id="{2E53570C-5C1F-994B-A5F9-88754B034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36C61F82-D814-8E4D-918A-8E4619457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73104-7A03-9745-9E8F-D9BF2DA92E49}" type="slidenum">
              <a:rPr lang="en-US" smtClean="0"/>
              <a:t>‹#›</a:t>
            </a:fld>
            <a:endParaRPr lang="en-US" dirty="0"/>
          </a:p>
        </p:txBody>
      </p:sp>
    </p:spTree>
    <p:extLst>
      <p:ext uri="{BB962C8B-B14F-4D97-AF65-F5344CB8AC3E}">
        <p14:creationId xmlns:p14="http://schemas.microsoft.com/office/powerpoint/2010/main" val="713372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docker.com/resources/what-container"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www.docker.com/resources/what-container"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7.emf"/><Relationship Id="rId4" Type="http://schemas.openxmlformats.org/officeDocument/2006/relationships/package" Target="../embeddings/Microsoft_Excel_Worksheet.xlsx"/></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8.emf"/><Relationship Id="rId4" Type="http://schemas.openxmlformats.org/officeDocument/2006/relationships/package" Target="../embeddings/Microsoft_Excel_Worksheet1.xlsx"/></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9.emf"/><Relationship Id="rId4" Type="http://schemas.openxmlformats.org/officeDocument/2006/relationships/package" Target="../embeddings/Microsoft_Excel_Worksheet2.xlsx"/></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0.emf"/><Relationship Id="rId4" Type="http://schemas.openxmlformats.org/officeDocument/2006/relationships/package" Target="../embeddings/Microsoft_Excel_Worksheet3.xlsx"/></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hyperlink" Target="http://en.wikipedia.org/wiki/Rational_Unified_Process" TargetMode="External"/><Relationship Id="rId3" Type="http://schemas.openxmlformats.org/officeDocument/2006/relationships/notesSlide" Target="../notesSlides/notesSlide20.xml"/><Relationship Id="rId7" Type="http://schemas.openxmlformats.org/officeDocument/2006/relationships/hyperlink" Target="https://en.wikipedia.org/wiki/DOD-STD-2167A" TargetMode="External"/><Relationship Id="rId12" Type="http://schemas.openxmlformats.org/officeDocument/2006/relationships/hyperlink" Target="http://www.scaledagileframework.com/roadmap/" TargetMode="Externa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hyperlink" Target="https://en.wikipedia.org/wiki/Agile_software_development" TargetMode="External"/><Relationship Id="rId11" Type="http://schemas.openxmlformats.org/officeDocument/2006/relationships/hyperlink" Target="https://en.wikipedia.org/wiki/Kanban_(development)" TargetMode="External"/><Relationship Id="rId5" Type="http://schemas.openxmlformats.org/officeDocument/2006/relationships/hyperlink" Target="https://en.wikipedia.org/wiki/Iterative_and_incremental_development" TargetMode="External"/><Relationship Id="rId10" Type="http://schemas.openxmlformats.org/officeDocument/2006/relationships/hyperlink" Target="http://en.wikipedia.org/wiki/Scrum_(development)" TargetMode="External"/><Relationship Id="rId4" Type="http://schemas.openxmlformats.org/officeDocument/2006/relationships/hyperlink" Target="https://en.wikipedia.org/wiki/Waterfall_model" TargetMode="External"/><Relationship Id="rId9" Type="http://schemas.openxmlformats.org/officeDocument/2006/relationships/hyperlink" Target="http://en.wikipedia.org/wiki/Open_Unified_Proces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736525" y="674261"/>
            <a:ext cx="7829005" cy="757272"/>
          </a:xfrm>
        </p:spPr>
        <p:txBody>
          <a:bodyPr>
            <a:normAutofit/>
          </a:bodyPr>
          <a:lstStyle/>
          <a:p>
            <a:r>
              <a:rPr lang="en-US" sz="3600" dirty="0"/>
              <a:t>Preflight Check List</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736525" y="1601733"/>
            <a:ext cx="10718950" cy="4759975"/>
          </a:xfrm>
        </p:spPr>
        <p:txBody>
          <a:bodyPr vert="horz" lIns="91440" tIns="45720" rIns="91440" bIns="45720" rtlCol="0" anchor="t">
            <a:noAutofit/>
          </a:bodyPr>
          <a:lstStyle/>
          <a:p>
            <a:pPr marL="0" indent="0">
              <a:spcBef>
                <a:spcPts val="0"/>
              </a:spcBef>
              <a:buNone/>
            </a:pPr>
            <a:r>
              <a:rPr lang="en-US" sz="2000" u="sng" dirty="0"/>
              <a:t>Everyone:</a:t>
            </a:r>
          </a:p>
          <a:p>
            <a:pPr>
              <a:spcBef>
                <a:spcPts val="600"/>
              </a:spcBef>
              <a:buFont typeface="Wingdings" pitchFamily="2" charset="2"/>
              <a:buChar char="§"/>
            </a:pPr>
            <a:r>
              <a:rPr lang="en-US" sz="2000" dirty="0"/>
              <a:t>Sign into our Zoom meeting through our integrated Blackboard/Zoom link </a:t>
            </a:r>
          </a:p>
          <a:p>
            <a:pPr>
              <a:spcBef>
                <a:spcPts val="600"/>
              </a:spcBef>
              <a:buFont typeface="Wingdings" pitchFamily="2" charset="2"/>
              <a:buChar char="§"/>
            </a:pPr>
            <a:r>
              <a:rPr lang="en-US" sz="2000" dirty="0"/>
              <a:t>Make sure that you can hear the conversation, see shared desktops, and view group chat topics</a:t>
            </a:r>
          </a:p>
          <a:p>
            <a:pPr>
              <a:spcBef>
                <a:spcPts val="600"/>
              </a:spcBef>
              <a:buFont typeface="Wingdings" pitchFamily="2" charset="2"/>
              <a:buChar char="§"/>
            </a:pPr>
            <a:r>
              <a:rPr lang="en-US" sz="2000" dirty="0"/>
              <a:t>You will need a headset with a microphone to be able to effectively listen and speak</a:t>
            </a:r>
          </a:p>
          <a:p>
            <a:pPr>
              <a:spcBef>
                <a:spcPts val="600"/>
              </a:spcBef>
              <a:buFont typeface="Wingdings" pitchFamily="2" charset="2"/>
              <a:buChar char="§"/>
            </a:pPr>
            <a:r>
              <a:rPr lang="en-US" sz="2000" dirty="0"/>
              <a:t>You will need to be able to share your computer screen</a:t>
            </a:r>
          </a:p>
          <a:p>
            <a:pPr>
              <a:spcBef>
                <a:spcPts val="600"/>
              </a:spcBef>
              <a:buFont typeface="Wingdings" pitchFamily="2" charset="2"/>
              <a:buChar char="§"/>
            </a:pPr>
            <a:r>
              <a:rPr lang="en-US" sz="2000" dirty="0"/>
              <a:t>Thank you if you choose to leave your camera on to help make our class more interactive</a:t>
            </a:r>
          </a:p>
          <a:p>
            <a:pPr marL="0" indent="0">
              <a:spcBef>
                <a:spcPts val="0"/>
              </a:spcBef>
              <a:buNone/>
            </a:pPr>
            <a:endParaRPr lang="en-US" sz="2000" dirty="0"/>
          </a:p>
          <a:p>
            <a:pPr marL="0" indent="0">
              <a:spcBef>
                <a:spcPts val="0"/>
              </a:spcBef>
              <a:buNone/>
            </a:pPr>
            <a:r>
              <a:rPr lang="en-US" sz="2000" u="sng" dirty="0"/>
              <a:t>In person participants also:</a:t>
            </a:r>
            <a:endParaRPr lang="en-US" sz="2000" dirty="0"/>
          </a:p>
          <a:p>
            <a:pPr>
              <a:spcBef>
                <a:spcPts val="600"/>
              </a:spcBef>
              <a:buFont typeface="Wingdings" pitchFamily="2" charset="2"/>
              <a:buChar char="§"/>
            </a:pPr>
            <a:r>
              <a:rPr lang="en-US" sz="2000" dirty="0"/>
              <a:t>Make sure that your microphone and speakers are muted/off so that we don’t get an echo</a:t>
            </a:r>
          </a:p>
          <a:p>
            <a:pPr>
              <a:spcBef>
                <a:spcPts val="600"/>
              </a:spcBef>
              <a:buFont typeface="Wingdings" pitchFamily="2" charset="2"/>
              <a:buChar char="§"/>
            </a:pPr>
            <a:r>
              <a:rPr lang="en-US" sz="2000" dirty="0"/>
              <a:t>Sit in a good spot near the classroom ceiling microphones if possible</a:t>
            </a:r>
            <a:endParaRPr lang="en-US" sz="2000" dirty="0">
              <a:cs typeface="Calibri"/>
            </a:endParaRPr>
          </a:p>
        </p:txBody>
      </p:sp>
      <p:pic>
        <p:nvPicPr>
          <p:cNvPr id="6" name="Content Placeholder 4">
            <a:extLst>
              <a:ext uri="{FF2B5EF4-FFF2-40B4-BE49-F238E27FC236}">
                <a16:creationId xmlns:a16="http://schemas.microsoft.com/office/drawing/2014/main" id="{99072103-9DA3-B44B-A344-193F81F141B5}"/>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32898357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Recall Perspectives &amp; Priorities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Agile Priorities: </a:t>
            </a:r>
          </a:p>
          <a:p>
            <a:pPr marL="457200" indent="-457200">
              <a:buFont typeface="+mj-lt"/>
              <a:buAutoNum type="arabicPeriod"/>
            </a:pPr>
            <a:r>
              <a:rPr lang="en-US" sz="2000" dirty="0"/>
              <a:t>Customer</a:t>
            </a:r>
          </a:p>
          <a:p>
            <a:pPr marL="457200" indent="-457200">
              <a:buFont typeface="+mj-lt"/>
              <a:buAutoNum type="arabicPeriod"/>
            </a:pPr>
            <a:r>
              <a:rPr lang="en-US" sz="2000" dirty="0"/>
              <a:t>**Technology**</a:t>
            </a:r>
          </a:p>
          <a:p>
            <a:pPr marL="457200" indent="-457200">
              <a:buFont typeface="+mj-lt"/>
              <a:buAutoNum type="arabicPeriod"/>
            </a:pPr>
            <a:r>
              <a:rPr lang="en-US" sz="2000" dirty="0"/>
              <a:t>Process</a:t>
            </a:r>
          </a:p>
        </p:txBody>
      </p:sp>
    </p:spTree>
    <p:extLst>
      <p:ext uri="{BB962C8B-B14F-4D97-AF65-F5344CB8AC3E}">
        <p14:creationId xmlns:p14="http://schemas.microsoft.com/office/powerpoint/2010/main" val="37163074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Recall Architecture Analysis Papers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As a team select one of the following topics and perform a P&amp;D style architectural analysis. Pick something that is interesting to your team and that you feel would likely be useful in your eventual final project. The analysis should be done in the context of enhancing our current Azure, Node.js, and Express software as a service (</a:t>
            </a:r>
            <a:r>
              <a:rPr lang="en-US" sz="2000" dirty="0" err="1"/>
              <a:t>Saas</a:t>
            </a:r>
            <a:r>
              <a:rPr lang="en-US" sz="2000" dirty="0"/>
              <a:t>) platform by:</a:t>
            </a:r>
          </a:p>
          <a:p>
            <a:pPr marL="457200" indent="-457200">
              <a:buFont typeface="+mj-lt"/>
              <a:buAutoNum type="arabicPeriod"/>
            </a:pPr>
            <a:r>
              <a:rPr lang="en-US" sz="2000" dirty="0"/>
              <a:t>Utilizing React</a:t>
            </a:r>
          </a:p>
          <a:p>
            <a:pPr marL="457200" indent="-457200">
              <a:buFont typeface="+mj-lt"/>
              <a:buAutoNum type="arabicPeriod"/>
            </a:pPr>
            <a:r>
              <a:rPr lang="en-US" sz="2000" dirty="0"/>
              <a:t>Utilizing React and React Bootstrap</a:t>
            </a:r>
          </a:p>
          <a:p>
            <a:pPr marL="457200" indent="-457200">
              <a:buFont typeface="+mj-lt"/>
              <a:buAutoNum type="arabicPeriod"/>
            </a:pPr>
            <a:r>
              <a:rPr lang="en-US" sz="2000" dirty="0"/>
              <a:t>Utilizing Azure-based Authentication/Authorization (preferably that can utilize our Office 365 credentials)</a:t>
            </a:r>
          </a:p>
          <a:p>
            <a:pPr marL="457200" indent="-457200">
              <a:buFont typeface="+mj-lt"/>
              <a:buAutoNum type="arabicPeriod"/>
            </a:pPr>
            <a:r>
              <a:rPr lang="en-US" sz="2000" dirty="0"/>
              <a:t>Utilizing Azure Tables</a:t>
            </a:r>
          </a:p>
          <a:p>
            <a:pPr marL="457200" indent="-457200">
              <a:buFont typeface="+mj-lt"/>
              <a:buAutoNum type="arabicPeriod"/>
            </a:pPr>
            <a:r>
              <a:rPr lang="en-US" sz="2000" dirty="0"/>
              <a:t>Utilizing Azure Functions</a:t>
            </a:r>
          </a:p>
          <a:p>
            <a:pPr marL="457200" indent="-457200">
              <a:buFont typeface="+mj-lt"/>
              <a:buAutoNum type="arabicPeriod"/>
            </a:pPr>
            <a:r>
              <a:rPr lang="en-US" sz="2000" dirty="0"/>
              <a:t>Utilizing and Azure Database</a:t>
            </a:r>
          </a:p>
        </p:txBody>
      </p:sp>
    </p:spTree>
    <p:extLst>
      <p:ext uri="{BB962C8B-B14F-4D97-AF65-F5344CB8AC3E}">
        <p14:creationId xmlns:p14="http://schemas.microsoft.com/office/powerpoint/2010/main" val="14920080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Recall </a:t>
            </a:r>
            <a:r>
              <a:rPr lang="en-US" sz="3600" dirty="0" err="1"/>
              <a:t>Saas</a:t>
            </a:r>
            <a:r>
              <a:rPr lang="en-US" sz="3600" dirty="0"/>
              <a:t> Layers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Layers: </a:t>
            </a:r>
          </a:p>
          <a:p>
            <a:pPr marL="457200" indent="-457200">
              <a:buFont typeface="+mj-lt"/>
              <a:buAutoNum type="arabicPeriod"/>
            </a:pPr>
            <a:r>
              <a:rPr lang="en-US" sz="2000" dirty="0"/>
              <a:t>Presentation</a:t>
            </a:r>
          </a:p>
          <a:p>
            <a:pPr marL="457200" indent="-457200">
              <a:buFont typeface="+mj-lt"/>
              <a:buAutoNum type="arabicPeriod"/>
            </a:pPr>
            <a:r>
              <a:rPr lang="en-US" sz="2000" dirty="0"/>
              <a:t>Logic</a:t>
            </a:r>
          </a:p>
          <a:p>
            <a:pPr marL="457200" indent="-457200">
              <a:buFont typeface="+mj-lt"/>
              <a:buAutoNum type="arabicPeriod"/>
            </a:pPr>
            <a:r>
              <a:rPr lang="en-US" sz="2000" dirty="0"/>
              <a:t>Data</a:t>
            </a:r>
          </a:p>
        </p:txBody>
      </p:sp>
    </p:spTree>
    <p:extLst>
      <p:ext uri="{BB962C8B-B14F-4D97-AF65-F5344CB8AC3E}">
        <p14:creationId xmlns:p14="http://schemas.microsoft.com/office/powerpoint/2010/main" val="13034576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Architectural Analysis Discussions</a:t>
            </a:r>
          </a:p>
        </p:txBody>
      </p:sp>
    </p:spTree>
    <p:extLst>
      <p:ext uri="{BB962C8B-B14F-4D97-AF65-F5344CB8AC3E}">
        <p14:creationId xmlns:p14="http://schemas.microsoft.com/office/powerpoint/2010/main" val="600289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Architectural Analysis Discussions</a:t>
            </a:r>
          </a:p>
        </p:txBody>
      </p:sp>
    </p:spTree>
    <p:extLst>
      <p:ext uri="{BB962C8B-B14F-4D97-AF65-F5344CB8AC3E}">
        <p14:creationId xmlns:p14="http://schemas.microsoft.com/office/powerpoint/2010/main" val="38330420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540304"/>
            <a:ext cx="10515600" cy="757272"/>
          </a:xfrm>
        </p:spPr>
        <p:txBody>
          <a:bodyPr>
            <a:normAutofit/>
          </a:bodyPr>
          <a:lstStyle/>
          <a:p>
            <a:r>
              <a:rPr lang="en-US" sz="3600" dirty="0"/>
              <a:t>Final Project Discussions</a:t>
            </a:r>
          </a:p>
        </p:txBody>
      </p:sp>
      <p:sp>
        <p:nvSpPr>
          <p:cNvPr id="3" name="Content Placeholder 2"/>
          <p:cNvSpPr>
            <a:spLocks noGrp="1"/>
          </p:cNvSpPr>
          <p:nvPr>
            <p:ph idx="1"/>
          </p:nvPr>
        </p:nvSpPr>
        <p:spPr>
          <a:xfrm>
            <a:off x="838199" y="1358536"/>
            <a:ext cx="10848703" cy="5091031"/>
          </a:xfrm>
        </p:spPr>
        <p:txBody>
          <a:bodyPr>
            <a:normAutofit/>
          </a:bodyPr>
          <a:lstStyle/>
          <a:p>
            <a:pPr marL="342900" indent="-342900">
              <a:buFont typeface="+mj-lt"/>
              <a:buAutoNum type="arabicPeriod"/>
            </a:pPr>
            <a:r>
              <a:rPr lang="en-US" sz="2000" dirty="0"/>
              <a:t>Application Name (2 minutes)</a:t>
            </a:r>
          </a:p>
          <a:p>
            <a:pPr marL="342900" indent="-342900">
              <a:buFont typeface="+mj-lt"/>
              <a:buAutoNum type="arabicPeriod"/>
            </a:pPr>
            <a:r>
              <a:rPr lang="en-US" sz="2000" dirty="0"/>
              <a:t>Application Purpose and Key Features (10 minutes)</a:t>
            </a:r>
          </a:p>
          <a:p>
            <a:pPr marL="342900" indent="-342900">
              <a:buFont typeface="+mj-lt"/>
              <a:buAutoNum type="arabicPeriod"/>
            </a:pPr>
            <a:r>
              <a:rPr lang="en-US" sz="2000" dirty="0"/>
              <a:t>Sass Layers (8 minutes)</a:t>
            </a:r>
          </a:p>
          <a:p>
            <a:pPr marL="342900" indent="-3429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10382242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Lab</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532254"/>
          </a:xfrm>
        </p:spPr>
        <p:txBody>
          <a:bodyPr>
            <a:normAutofit/>
          </a:bodyPr>
          <a:lstStyle/>
          <a:p>
            <a:pPr marL="0" indent="0">
              <a:buNone/>
            </a:pPr>
            <a:r>
              <a:rPr lang="en-US" sz="2000" dirty="0"/>
              <a:t>Final Project Teams and Application Names</a:t>
            </a:r>
          </a:p>
        </p:txBody>
      </p:sp>
      <p:pic>
        <p:nvPicPr>
          <p:cNvPr id="4" name="Picture 3">
            <a:extLst>
              <a:ext uri="{FF2B5EF4-FFF2-40B4-BE49-F238E27FC236}">
                <a16:creationId xmlns:a16="http://schemas.microsoft.com/office/drawing/2014/main" id="{6230AD3F-9280-0944-86E7-119584BFD642}"/>
              </a:ext>
            </a:extLst>
          </p:cNvPr>
          <p:cNvPicPr>
            <a:picLocks noChangeAspect="1"/>
          </p:cNvPicPr>
          <p:nvPr/>
        </p:nvPicPr>
        <p:blipFill rotWithShape="1">
          <a:blip r:embed="rId2"/>
          <a:srcRect t="36730"/>
          <a:stretch/>
        </p:blipFill>
        <p:spPr>
          <a:xfrm>
            <a:off x="1341375" y="1915886"/>
            <a:ext cx="9666260" cy="4636080"/>
          </a:xfrm>
          <a:prstGeom prst="rect">
            <a:avLst/>
          </a:prstGeom>
        </p:spPr>
      </p:pic>
    </p:spTree>
    <p:extLst>
      <p:ext uri="{BB962C8B-B14F-4D97-AF65-F5344CB8AC3E}">
        <p14:creationId xmlns:p14="http://schemas.microsoft.com/office/powerpoint/2010/main" val="696812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Application Purpose and Key Features</a:t>
            </a:r>
          </a:p>
        </p:txBody>
      </p:sp>
    </p:spTree>
    <p:extLst>
      <p:ext uri="{BB962C8B-B14F-4D97-AF65-F5344CB8AC3E}">
        <p14:creationId xmlns:p14="http://schemas.microsoft.com/office/powerpoint/2010/main" val="39426705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Sass Layers </a:t>
            </a:r>
          </a:p>
        </p:txBody>
      </p:sp>
    </p:spTree>
    <p:extLst>
      <p:ext uri="{BB962C8B-B14F-4D97-AF65-F5344CB8AC3E}">
        <p14:creationId xmlns:p14="http://schemas.microsoft.com/office/powerpoint/2010/main" val="322021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AA96EBF-902F-704F-B388-C49D995112A8}"/>
              </a:ext>
            </a:extLst>
          </p:cNvPr>
          <p:cNvPicPr>
            <a:picLocks noChangeAspect="1"/>
          </p:cNvPicPr>
          <p:nvPr/>
        </p:nvPicPr>
        <p:blipFill>
          <a:blip r:embed="rId3"/>
          <a:stretch>
            <a:fillRect/>
          </a:stretch>
        </p:blipFill>
        <p:spPr>
          <a:xfrm>
            <a:off x="1371123" y="3965927"/>
            <a:ext cx="9525470" cy="2157555"/>
          </a:xfrm>
          <a:prstGeom prst="rect">
            <a:avLst/>
          </a:prstGeom>
          <a:ln w="25400">
            <a:solidFill>
              <a:schemeClr val="tx1"/>
            </a:solidFill>
          </a:ln>
        </p:spPr>
      </p:pic>
      <p:sp>
        <p:nvSpPr>
          <p:cNvPr id="2" name="Title 1"/>
          <p:cNvSpPr>
            <a:spLocks noGrp="1"/>
          </p:cNvSpPr>
          <p:nvPr>
            <p:ph type="title"/>
          </p:nvPr>
        </p:nvSpPr>
        <p:spPr>
          <a:xfrm>
            <a:off x="838201" y="540304"/>
            <a:ext cx="10515600" cy="757272"/>
          </a:xfrm>
        </p:spPr>
        <p:txBody>
          <a:bodyPr>
            <a:normAutofit/>
          </a:bodyPr>
          <a:lstStyle/>
          <a:p>
            <a:r>
              <a:rPr lang="en-US" sz="3600" dirty="0"/>
              <a:t>Scrum Team Discussion Board 5</a:t>
            </a:r>
          </a:p>
        </p:txBody>
      </p:sp>
      <p:sp>
        <p:nvSpPr>
          <p:cNvPr id="3" name="Content Placeholder 2"/>
          <p:cNvSpPr>
            <a:spLocks noGrp="1"/>
          </p:cNvSpPr>
          <p:nvPr>
            <p:ph idx="1"/>
          </p:nvPr>
        </p:nvSpPr>
        <p:spPr>
          <a:xfrm>
            <a:off x="838199" y="1358536"/>
            <a:ext cx="10848703" cy="5091031"/>
          </a:xfrm>
        </p:spPr>
        <p:txBody>
          <a:bodyPr>
            <a:normAutofit/>
          </a:bodyPr>
          <a:lstStyle/>
          <a:p>
            <a:pPr marL="342900" indent="-342900">
              <a:buFont typeface="+mj-lt"/>
              <a:buAutoNum type="arabicPeriod"/>
            </a:pPr>
            <a:r>
              <a:rPr lang="en-US" sz="2000" dirty="0"/>
              <a:t>Assign note taker and presenter roles to team members</a:t>
            </a:r>
          </a:p>
          <a:p>
            <a:pPr marL="342900" indent="-342900">
              <a:buFont typeface="+mj-lt"/>
              <a:buAutoNum type="arabicPeriod"/>
            </a:pPr>
            <a:r>
              <a:rPr lang="en-US" sz="2000" dirty="0"/>
              <a:t>Review and discuss the discussion topic for this sprint for approximately 10 minutes</a:t>
            </a:r>
          </a:p>
          <a:p>
            <a:pPr marL="342900" indent="-342900">
              <a:buFont typeface="+mj-lt"/>
              <a:buAutoNum type="arabicPeriod"/>
            </a:pPr>
            <a:r>
              <a:rPr lang="en-US" sz="2000" dirty="0"/>
              <a:t>Note taker takes notes and presenter prepares a report out summary</a:t>
            </a:r>
          </a:p>
          <a:p>
            <a:pPr marL="342900" indent="-342900">
              <a:buFont typeface="+mj-lt"/>
              <a:buAutoNum type="arabicPeriod"/>
            </a:pPr>
            <a:r>
              <a:rPr lang="en-US" sz="2000" dirty="0"/>
              <a:t>Note taker share notes with all participating team members </a:t>
            </a:r>
          </a:p>
          <a:p>
            <a:pPr marL="342900" indent="-342900">
              <a:buFont typeface="+mj-lt"/>
              <a:buAutoNum type="arabicPeriod"/>
            </a:pPr>
            <a:r>
              <a:rPr lang="en-US" sz="2000" dirty="0"/>
              <a:t>Each team member pastes and submits exact copy of the notes into their discussion board</a:t>
            </a:r>
          </a:p>
          <a:p>
            <a:pPr marL="342900" indent="-342900">
              <a:buFont typeface="+mj-lt"/>
              <a:buAutoNum type="arabicPeriod"/>
            </a:pPr>
            <a:r>
              <a:rPr lang="en-US" sz="2000" dirty="0"/>
              <a:t>Sit back, relax, and tell the note taker and presenter what I wonderful job the did</a:t>
            </a:r>
          </a:p>
          <a:p>
            <a:pPr marL="0" indent="0">
              <a:buNone/>
            </a:pPr>
            <a:endParaRPr lang="en-US" sz="2000" dirty="0"/>
          </a:p>
          <a:p>
            <a:pPr marL="0" indent="0">
              <a:buNone/>
            </a:pPr>
            <a:endParaRPr lang="en-US" sz="2000" dirty="0"/>
          </a:p>
          <a:p>
            <a:pPr marL="0" indent="0">
              <a:buNone/>
            </a:pPr>
            <a:endParaRPr lang="en-US" sz="2000" dirty="0"/>
          </a:p>
        </p:txBody>
      </p:sp>
      <p:pic>
        <p:nvPicPr>
          <p:cNvPr id="7" name="Picture 6">
            <a:extLst>
              <a:ext uri="{FF2B5EF4-FFF2-40B4-BE49-F238E27FC236}">
                <a16:creationId xmlns:a16="http://schemas.microsoft.com/office/drawing/2014/main" id="{7C49FDE2-2932-DC46-A916-46C15DBD99F0}"/>
              </a:ext>
            </a:extLst>
          </p:cNvPr>
          <p:cNvPicPr>
            <a:picLocks noChangeAspect="1"/>
          </p:cNvPicPr>
          <p:nvPr/>
        </p:nvPicPr>
        <p:blipFill>
          <a:blip r:embed="rId4"/>
          <a:stretch>
            <a:fillRect/>
          </a:stretch>
        </p:blipFill>
        <p:spPr>
          <a:xfrm>
            <a:off x="69850" y="1442742"/>
            <a:ext cx="12052300" cy="2197100"/>
          </a:xfrm>
          <a:prstGeom prst="rect">
            <a:avLst/>
          </a:prstGeom>
          <a:ln w="25400">
            <a:solidFill>
              <a:schemeClr val="accent1"/>
            </a:solidFill>
          </a:ln>
        </p:spPr>
      </p:pic>
    </p:spTree>
    <p:extLst>
      <p:ext uri="{BB962C8B-B14F-4D97-AF65-F5344CB8AC3E}">
        <p14:creationId xmlns:p14="http://schemas.microsoft.com/office/powerpoint/2010/main" val="3137837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3444544"/>
          </a:xfrm>
        </p:spPr>
        <p:txBody>
          <a:bodyPr vert="horz" lIns="91440" tIns="45720" rIns="91440" bIns="45720" rtlCol="0" anchor="t">
            <a:normAutofit/>
          </a:bodyPr>
          <a:lstStyle/>
          <a:p>
            <a:pPr marL="0" indent="0">
              <a:buNone/>
            </a:pPr>
            <a:r>
              <a:rPr lang="en-US" dirty="0"/>
              <a:t>Agenda:</a:t>
            </a:r>
          </a:p>
          <a:p>
            <a:pPr marL="457200" indent="-457200">
              <a:buFont typeface="+mj-lt"/>
              <a:buAutoNum type="arabicPeriod"/>
            </a:pPr>
            <a:r>
              <a:rPr lang="en-US" sz="2000" dirty="0"/>
              <a:t>Prework and Announcements</a:t>
            </a:r>
          </a:p>
          <a:p>
            <a:pPr marL="457200" indent="-457200">
              <a:buFont typeface="+mj-lt"/>
              <a:buAutoNum type="arabicPeriod"/>
            </a:pPr>
            <a:r>
              <a:rPr lang="en-US" sz="2000" dirty="0"/>
              <a:t>Software Engineering Perspectives &amp; Priorities</a:t>
            </a:r>
          </a:p>
          <a:p>
            <a:pPr marL="457200" indent="-457200">
              <a:buFont typeface="+mj-lt"/>
              <a:buAutoNum type="arabicPeriod"/>
            </a:pPr>
            <a:r>
              <a:rPr lang="en-US" sz="2000" dirty="0"/>
              <a:t>Sprint 5 Planning Q&amp;A</a:t>
            </a:r>
          </a:p>
          <a:p>
            <a:pPr marL="457200" indent="-457200">
              <a:buFont typeface="+mj-lt"/>
              <a:buAutoNum type="arabicPeriod"/>
            </a:pPr>
            <a:r>
              <a:rPr lang="en-US" sz="2000" dirty="0"/>
              <a:t>Architectural Analysis Discussions</a:t>
            </a:r>
          </a:p>
          <a:p>
            <a:pPr marL="457200" indent="-457200">
              <a:buFont typeface="+mj-lt"/>
              <a:buAutoNum type="arabicPeriod"/>
            </a:pPr>
            <a:r>
              <a:rPr lang="en-US" sz="2000" dirty="0"/>
              <a:t>Final Project Proposals Scrum Team Discussions</a:t>
            </a:r>
          </a:p>
          <a:p>
            <a:pPr marL="457200" indent="-457200">
              <a:buFont typeface="+mj-lt"/>
              <a:buAutoNum type="arabicPeriod"/>
            </a:pPr>
            <a:r>
              <a:rPr lang="en-US" sz="2000" dirty="0"/>
              <a:t>Discussion Board 5: Final Project Proposal</a:t>
            </a:r>
          </a:p>
          <a:p>
            <a:pPr marL="457200" indent="-457200">
              <a:buFont typeface="+mj-lt"/>
              <a:buAutoNum type="arabicPeriod"/>
            </a:pPr>
            <a:r>
              <a:rPr lang="en-US" sz="2000" dirty="0"/>
              <a:t>Prework for Next Class</a:t>
            </a:r>
          </a:p>
          <a:p>
            <a:pPr marL="0" indent="0">
              <a:buNone/>
            </a:pPr>
            <a:endParaRPr lang="en-US" sz="2000" dirty="0"/>
          </a:p>
        </p:txBody>
      </p:sp>
      <p:pic>
        <p:nvPicPr>
          <p:cNvPr id="4" name="Content Placeholder 4">
            <a:extLst>
              <a:ext uri="{FF2B5EF4-FFF2-40B4-BE49-F238E27FC236}">
                <a16:creationId xmlns:a16="http://schemas.microsoft.com/office/drawing/2014/main" id="{4F742B6E-B171-6A46-B579-4EFBC662609F}"/>
              </a:ext>
            </a:extLst>
          </p:cNvPr>
          <p:cNvPicPr>
            <a:picLocks noChangeAspect="1"/>
          </p:cNvPicPr>
          <p:nvPr/>
        </p:nvPicPr>
        <p:blipFill>
          <a:blip r:embed="rId3"/>
          <a:stretch>
            <a:fillRect/>
          </a:stretch>
        </p:blipFill>
        <p:spPr>
          <a:xfrm>
            <a:off x="8942905" y="156030"/>
            <a:ext cx="2656367" cy="1366321"/>
          </a:xfrm>
          <a:prstGeom prst="rect">
            <a:avLst/>
          </a:prstGeom>
        </p:spPr>
      </p:pic>
      <p:sp>
        <p:nvSpPr>
          <p:cNvPr id="5" name="Content Placeholder 2">
            <a:extLst>
              <a:ext uri="{FF2B5EF4-FFF2-40B4-BE49-F238E27FC236}">
                <a16:creationId xmlns:a16="http://schemas.microsoft.com/office/drawing/2014/main" id="{4B70FB51-60F2-4745-ACDF-CBD96ADDEFB7}"/>
              </a:ext>
            </a:extLst>
          </p:cNvPr>
          <p:cNvSpPr txBox="1">
            <a:spLocks/>
          </p:cNvSpPr>
          <p:nvPr/>
        </p:nvSpPr>
        <p:spPr>
          <a:xfrm>
            <a:off x="838200" y="5460422"/>
            <a:ext cx="10515600" cy="71654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Discussion &amp; Questions welcome at any time but please be present with no phones or email during our time together</a:t>
            </a:r>
          </a:p>
        </p:txBody>
      </p:sp>
    </p:spTree>
    <p:extLst>
      <p:ext uri="{BB962C8B-B14F-4D97-AF65-F5344CB8AC3E}">
        <p14:creationId xmlns:p14="http://schemas.microsoft.com/office/powerpoint/2010/main" val="42395204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Report Out</a:t>
            </a:r>
          </a:p>
        </p:txBody>
      </p:sp>
    </p:spTree>
    <p:extLst>
      <p:ext uri="{BB962C8B-B14F-4D97-AF65-F5344CB8AC3E}">
        <p14:creationId xmlns:p14="http://schemas.microsoft.com/office/powerpoint/2010/main" val="5604422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9 prior to next class</a:t>
            </a:r>
          </a:p>
          <a:p>
            <a:pPr marL="0" indent="0">
              <a:buNone/>
            </a:pPr>
            <a:r>
              <a:rPr lang="en-US" sz="2000" dirty="0"/>
              <a:t>Be prepared for a scrum team chapter 9 on Software Maintenance</a:t>
            </a:r>
          </a:p>
        </p:txBody>
      </p:sp>
    </p:spTree>
    <p:extLst>
      <p:ext uri="{BB962C8B-B14F-4D97-AF65-F5344CB8AC3E}">
        <p14:creationId xmlns:p14="http://schemas.microsoft.com/office/powerpoint/2010/main" val="14793225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31428033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400" dirty="0"/>
              <a:t>Friendly Conversation Topic</a:t>
            </a:r>
          </a:p>
        </p:txBody>
      </p:sp>
    </p:spTree>
    <p:extLst>
      <p:ext uri="{BB962C8B-B14F-4D97-AF65-F5344CB8AC3E}">
        <p14:creationId xmlns:p14="http://schemas.microsoft.com/office/powerpoint/2010/main" val="1957616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199" y="272845"/>
            <a:ext cx="10515600" cy="1325563"/>
          </a:xfrm>
        </p:spPr>
        <p:txBody>
          <a:bodyPr/>
          <a:lstStyle/>
          <a:p>
            <a:r>
              <a:rPr lang="en-US" dirty="0"/>
              <a:t>Containers &amp; Docker </a:t>
            </a:r>
            <a:r>
              <a:rPr lang="en-US" dirty="0">
                <a:hlinkClick r:id="rId2"/>
              </a:rPr>
              <a:t>[link]</a:t>
            </a:r>
            <a:endParaRPr lang="en-US" dirty="0"/>
          </a:p>
        </p:txBody>
      </p:sp>
      <p:pic>
        <p:nvPicPr>
          <p:cNvPr id="6" name="Picture 5">
            <a:extLst>
              <a:ext uri="{FF2B5EF4-FFF2-40B4-BE49-F238E27FC236}">
                <a16:creationId xmlns:a16="http://schemas.microsoft.com/office/drawing/2014/main" id="{3345A15C-A02D-443F-B0BE-519F262DAF0A}"/>
              </a:ext>
            </a:extLst>
          </p:cNvPr>
          <p:cNvPicPr>
            <a:picLocks noChangeAspect="1"/>
          </p:cNvPicPr>
          <p:nvPr/>
        </p:nvPicPr>
        <p:blipFill>
          <a:blip r:embed="rId3"/>
          <a:stretch>
            <a:fillRect/>
          </a:stretch>
        </p:blipFill>
        <p:spPr>
          <a:xfrm>
            <a:off x="2023253" y="1454350"/>
            <a:ext cx="8145493" cy="5130805"/>
          </a:xfrm>
          <a:prstGeom prst="rect">
            <a:avLst/>
          </a:prstGeom>
        </p:spPr>
      </p:pic>
    </p:spTree>
    <p:extLst>
      <p:ext uri="{BB962C8B-B14F-4D97-AF65-F5344CB8AC3E}">
        <p14:creationId xmlns:p14="http://schemas.microsoft.com/office/powerpoint/2010/main" val="17772838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Kubernetes &amp; Swarm </a:t>
            </a:r>
            <a:r>
              <a:rPr lang="en-US" dirty="0">
                <a:hlinkClick r:id="rId2"/>
              </a:rPr>
              <a:t>[link]</a:t>
            </a:r>
            <a:endParaRPr lang="en-US" dirty="0"/>
          </a:p>
        </p:txBody>
      </p:sp>
      <p:pic>
        <p:nvPicPr>
          <p:cNvPr id="4" name="Picture 3">
            <a:extLst>
              <a:ext uri="{FF2B5EF4-FFF2-40B4-BE49-F238E27FC236}">
                <a16:creationId xmlns:a16="http://schemas.microsoft.com/office/drawing/2014/main" id="{442A8669-1604-FD45-8C03-1C930EDAE334}"/>
              </a:ext>
            </a:extLst>
          </p:cNvPr>
          <p:cNvPicPr>
            <a:picLocks noChangeAspect="1"/>
          </p:cNvPicPr>
          <p:nvPr/>
        </p:nvPicPr>
        <p:blipFill>
          <a:blip r:embed="rId3"/>
          <a:stretch>
            <a:fillRect/>
          </a:stretch>
        </p:blipFill>
        <p:spPr>
          <a:xfrm>
            <a:off x="2945579" y="1399984"/>
            <a:ext cx="6300842" cy="5153215"/>
          </a:xfrm>
          <a:prstGeom prst="rect">
            <a:avLst/>
          </a:prstGeom>
        </p:spPr>
      </p:pic>
    </p:spTree>
    <p:extLst>
      <p:ext uri="{BB962C8B-B14F-4D97-AF65-F5344CB8AC3E}">
        <p14:creationId xmlns:p14="http://schemas.microsoft.com/office/powerpoint/2010/main" val="5999822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Metrics</a:t>
            </a:r>
          </a:p>
        </p:txBody>
      </p:sp>
    </p:spTree>
    <p:extLst>
      <p:ext uri="{BB962C8B-B14F-4D97-AF65-F5344CB8AC3E}">
        <p14:creationId xmlns:p14="http://schemas.microsoft.com/office/powerpoint/2010/main" val="25984720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6"/>
            <a:ext cx="10515600" cy="837710"/>
          </a:xfrm>
        </p:spPr>
        <p:txBody>
          <a:bodyPr>
            <a:normAutofit/>
          </a:bodyPr>
          <a:lstStyle/>
          <a:p>
            <a:r>
              <a:rPr lang="en-US" sz="3600" dirty="0"/>
              <a:t>Submission Percentage from Sprint 1</a:t>
            </a:r>
          </a:p>
        </p:txBody>
      </p:sp>
      <p:graphicFrame>
        <p:nvGraphicFramePr>
          <p:cNvPr id="7" name="Object 6">
            <a:extLst>
              <a:ext uri="{FF2B5EF4-FFF2-40B4-BE49-F238E27FC236}">
                <a16:creationId xmlns:a16="http://schemas.microsoft.com/office/drawing/2014/main" id="{9EBBF94A-8793-304B-B7BD-1000C3A99523}"/>
              </a:ext>
            </a:extLst>
          </p:cNvPr>
          <p:cNvGraphicFramePr>
            <a:graphicFrameLocks noChangeAspect="1"/>
          </p:cNvGraphicFramePr>
          <p:nvPr/>
        </p:nvGraphicFramePr>
        <p:xfrm>
          <a:off x="2549314" y="1421696"/>
          <a:ext cx="7093371" cy="4311117"/>
        </p:xfrm>
        <a:graphic>
          <a:graphicData uri="http://schemas.openxmlformats.org/presentationml/2006/ole">
            <mc:AlternateContent xmlns:mc="http://schemas.openxmlformats.org/markup-compatibility/2006">
              <mc:Choice xmlns:v="urn:schemas-microsoft-com:vml" Requires="v">
                <p:oleObj spid="_x0000_s6148" name="Worksheet" r:id="rId4" imgW="6540500" imgH="3975100" progId="Excel.Sheet.12">
                  <p:embed/>
                </p:oleObj>
              </mc:Choice>
              <mc:Fallback>
                <p:oleObj name="Worksheet" r:id="rId4" imgW="6540500" imgH="3975100" progId="Excel.Sheet.12">
                  <p:embed/>
                  <p:pic>
                    <p:nvPicPr>
                      <p:cNvPr id="7" name="Object 6">
                        <a:extLst>
                          <a:ext uri="{FF2B5EF4-FFF2-40B4-BE49-F238E27FC236}">
                            <a16:creationId xmlns:a16="http://schemas.microsoft.com/office/drawing/2014/main" id="{9EBBF94A-8793-304B-B7BD-1000C3A99523}"/>
                          </a:ext>
                        </a:extLst>
                      </p:cNvPr>
                      <p:cNvPicPr/>
                      <p:nvPr/>
                    </p:nvPicPr>
                    <p:blipFill>
                      <a:blip r:embed="rId5"/>
                      <a:stretch>
                        <a:fillRect/>
                      </a:stretch>
                    </p:blipFill>
                    <p:spPr>
                      <a:xfrm>
                        <a:off x="2549314" y="1421696"/>
                        <a:ext cx="7093371" cy="4311117"/>
                      </a:xfrm>
                      <a:prstGeom prst="rect">
                        <a:avLst/>
                      </a:prstGeom>
                    </p:spPr>
                  </p:pic>
                </p:oleObj>
              </mc:Fallback>
            </mc:AlternateContent>
          </a:graphicData>
        </a:graphic>
      </p:graphicFrame>
    </p:spTree>
    <p:extLst>
      <p:ext uri="{BB962C8B-B14F-4D97-AF65-F5344CB8AC3E}">
        <p14:creationId xmlns:p14="http://schemas.microsoft.com/office/powerpoint/2010/main" val="25237730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6"/>
            <a:ext cx="10515600" cy="837710"/>
          </a:xfrm>
        </p:spPr>
        <p:txBody>
          <a:bodyPr>
            <a:normAutofit/>
          </a:bodyPr>
          <a:lstStyle/>
          <a:p>
            <a:r>
              <a:rPr lang="en-US" sz="3600" dirty="0"/>
              <a:t>Submission Percentage from Sprint 2</a:t>
            </a:r>
          </a:p>
        </p:txBody>
      </p:sp>
      <p:graphicFrame>
        <p:nvGraphicFramePr>
          <p:cNvPr id="7" name="Object 6">
            <a:extLst>
              <a:ext uri="{FF2B5EF4-FFF2-40B4-BE49-F238E27FC236}">
                <a16:creationId xmlns:a16="http://schemas.microsoft.com/office/drawing/2014/main" id="{9EBBF94A-8793-304B-B7BD-1000C3A99523}"/>
              </a:ext>
            </a:extLst>
          </p:cNvPr>
          <p:cNvGraphicFramePr>
            <a:graphicFrameLocks noChangeAspect="1"/>
          </p:cNvGraphicFramePr>
          <p:nvPr/>
        </p:nvGraphicFramePr>
        <p:xfrm>
          <a:off x="2549525" y="1457325"/>
          <a:ext cx="7092950" cy="4240213"/>
        </p:xfrm>
        <a:graphic>
          <a:graphicData uri="http://schemas.openxmlformats.org/presentationml/2006/ole">
            <mc:AlternateContent xmlns:mc="http://schemas.openxmlformats.org/markup-compatibility/2006">
              <mc:Choice xmlns:v="urn:schemas-microsoft-com:vml" Requires="v">
                <p:oleObj spid="_x0000_s7172" name="Worksheet" r:id="rId4" imgW="6540500" imgH="3911600" progId="Excel.Sheet.12">
                  <p:embed/>
                </p:oleObj>
              </mc:Choice>
              <mc:Fallback>
                <p:oleObj name="Worksheet" r:id="rId4" imgW="6540500" imgH="3911600" progId="Excel.Sheet.12">
                  <p:embed/>
                  <p:pic>
                    <p:nvPicPr>
                      <p:cNvPr id="7" name="Object 6">
                        <a:extLst>
                          <a:ext uri="{FF2B5EF4-FFF2-40B4-BE49-F238E27FC236}">
                            <a16:creationId xmlns:a16="http://schemas.microsoft.com/office/drawing/2014/main" id="{9EBBF94A-8793-304B-B7BD-1000C3A99523}"/>
                          </a:ext>
                        </a:extLst>
                      </p:cNvPr>
                      <p:cNvPicPr/>
                      <p:nvPr/>
                    </p:nvPicPr>
                    <p:blipFill>
                      <a:blip r:embed="rId5"/>
                      <a:stretch>
                        <a:fillRect/>
                      </a:stretch>
                    </p:blipFill>
                    <p:spPr>
                      <a:xfrm>
                        <a:off x="2549525" y="1457325"/>
                        <a:ext cx="7092950" cy="4240213"/>
                      </a:xfrm>
                      <a:prstGeom prst="rect">
                        <a:avLst/>
                      </a:prstGeom>
                    </p:spPr>
                  </p:pic>
                </p:oleObj>
              </mc:Fallback>
            </mc:AlternateContent>
          </a:graphicData>
        </a:graphic>
      </p:graphicFrame>
    </p:spTree>
    <p:extLst>
      <p:ext uri="{BB962C8B-B14F-4D97-AF65-F5344CB8AC3E}">
        <p14:creationId xmlns:p14="http://schemas.microsoft.com/office/powerpoint/2010/main" val="40805992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6"/>
            <a:ext cx="10515600" cy="837710"/>
          </a:xfrm>
        </p:spPr>
        <p:txBody>
          <a:bodyPr>
            <a:normAutofit/>
          </a:bodyPr>
          <a:lstStyle/>
          <a:p>
            <a:r>
              <a:rPr lang="en-US" sz="3600" dirty="0"/>
              <a:t>Submission Percentage for Sprint 3</a:t>
            </a:r>
          </a:p>
        </p:txBody>
      </p:sp>
      <p:graphicFrame>
        <p:nvGraphicFramePr>
          <p:cNvPr id="7" name="Object 6">
            <a:extLst>
              <a:ext uri="{FF2B5EF4-FFF2-40B4-BE49-F238E27FC236}">
                <a16:creationId xmlns:a16="http://schemas.microsoft.com/office/drawing/2014/main" id="{9EBBF94A-8793-304B-B7BD-1000C3A99523}"/>
              </a:ext>
            </a:extLst>
          </p:cNvPr>
          <p:cNvGraphicFramePr>
            <a:graphicFrameLocks noChangeAspect="1"/>
          </p:cNvGraphicFramePr>
          <p:nvPr/>
        </p:nvGraphicFramePr>
        <p:xfrm>
          <a:off x="2549525" y="1457325"/>
          <a:ext cx="7092950" cy="4240213"/>
        </p:xfrm>
        <a:graphic>
          <a:graphicData uri="http://schemas.openxmlformats.org/presentationml/2006/ole">
            <mc:AlternateContent xmlns:mc="http://schemas.openxmlformats.org/markup-compatibility/2006">
              <mc:Choice xmlns:v="urn:schemas-microsoft-com:vml" Requires="v">
                <p:oleObj spid="_x0000_s8196" name="Worksheet" r:id="rId4" imgW="6540500" imgH="3911600" progId="Excel.Sheet.12">
                  <p:embed/>
                </p:oleObj>
              </mc:Choice>
              <mc:Fallback>
                <p:oleObj name="Worksheet" r:id="rId4" imgW="6540500" imgH="3911600" progId="Excel.Sheet.12">
                  <p:embed/>
                  <p:pic>
                    <p:nvPicPr>
                      <p:cNvPr id="7" name="Object 6">
                        <a:extLst>
                          <a:ext uri="{FF2B5EF4-FFF2-40B4-BE49-F238E27FC236}">
                            <a16:creationId xmlns:a16="http://schemas.microsoft.com/office/drawing/2014/main" id="{9EBBF94A-8793-304B-B7BD-1000C3A99523}"/>
                          </a:ext>
                        </a:extLst>
                      </p:cNvPr>
                      <p:cNvPicPr/>
                      <p:nvPr/>
                    </p:nvPicPr>
                    <p:blipFill>
                      <a:blip r:embed="rId5"/>
                      <a:stretch>
                        <a:fillRect/>
                      </a:stretch>
                    </p:blipFill>
                    <p:spPr>
                      <a:xfrm>
                        <a:off x="2549525" y="1457325"/>
                        <a:ext cx="7092950" cy="4240213"/>
                      </a:xfrm>
                      <a:prstGeom prst="rect">
                        <a:avLst/>
                      </a:prstGeom>
                    </p:spPr>
                  </p:pic>
                </p:oleObj>
              </mc:Fallback>
            </mc:AlternateContent>
          </a:graphicData>
        </a:graphic>
      </p:graphicFrame>
    </p:spTree>
    <p:extLst>
      <p:ext uri="{BB962C8B-B14F-4D97-AF65-F5344CB8AC3E}">
        <p14:creationId xmlns:p14="http://schemas.microsoft.com/office/powerpoint/2010/main" val="3690152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5 prior to next class</a:t>
            </a:r>
          </a:p>
          <a:p>
            <a:pPr marL="0" indent="0">
              <a:buNone/>
            </a:pPr>
            <a:r>
              <a:rPr lang="en-US" sz="2000" dirty="0"/>
              <a:t>Be prepared for a scrum team chapter 9 on Software Maintenance</a:t>
            </a:r>
          </a:p>
        </p:txBody>
      </p:sp>
    </p:spTree>
    <p:extLst>
      <p:ext uri="{BB962C8B-B14F-4D97-AF65-F5344CB8AC3E}">
        <p14:creationId xmlns:p14="http://schemas.microsoft.com/office/powerpoint/2010/main" val="17751902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6"/>
            <a:ext cx="10515600" cy="837710"/>
          </a:xfrm>
        </p:spPr>
        <p:txBody>
          <a:bodyPr>
            <a:normAutofit/>
          </a:bodyPr>
          <a:lstStyle/>
          <a:p>
            <a:r>
              <a:rPr lang="en-US" sz="3600" dirty="0"/>
              <a:t>Submission Percentage for Sprint 4</a:t>
            </a:r>
          </a:p>
        </p:txBody>
      </p:sp>
      <p:graphicFrame>
        <p:nvGraphicFramePr>
          <p:cNvPr id="7" name="Object 6">
            <a:extLst>
              <a:ext uri="{FF2B5EF4-FFF2-40B4-BE49-F238E27FC236}">
                <a16:creationId xmlns:a16="http://schemas.microsoft.com/office/drawing/2014/main" id="{9EBBF94A-8793-304B-B7BD-1000C3A99523}"/>
              </a:ext>
            </a:extLst>
          </p:cNvPr>
          <p:cNvGraphicFramePr>
            <a:graphicFrameLocks noChangeAspect="1"/>
          </p:cNvGraphicFramePr>
          <p:nvPr/>
        </p:nvGraphicFramePr>
        <p:xfrm>
          <a:off x="2549525" y="1457325"/>
          <a:ext cx="7092950" cy="4240213"/>
        </p:xfrm>
        <a:graphic>
          <a:graphicData uri="http://schemas.openxmlformats.org/presentationml/2006/ole">
            <mc:AlternateContent xmlns:mc="http://schemas.openxmlformats.org/markup-compatibility/2006">
              <mc:Choice xmlns:v="urn:schemas-microsoft-com:vml" Requires="v">
                <p:oleObj spid="_x0000_s9220" name="Worksheet" r:id="rId4" imgW="6540500" imgH="3911600" progId="Excel.Sheet.12">
                  <p:embed/>
                </p:oleObj>
              </mc:Choice>
              <mc:Fallback>
                <p:oleObj name="Worksheet" r:id="rId4" imgW="6540500" imgH="3911600" progId="Excel.Sheet.12">
                  <p:embed/>
                  <p:pic>
                    <p:nvPicPr>
                      <p:cNvPr id="7" name="Object 6">
                        <a:extLst>
                          <a:ext uri="{FF2B5EF4-FFF2-40B4-BE49-F238E27FC236}">
                            <a16:creationId xmlns:a16="http://schemas.microsoft.com/office/drawing/2014/main" id="{9EBBF94A-8793-304B-B7BD-1000C3A99523}"/>
                          </a:ext>
                        </a:extLst>
                      </p:cNvPr>
                      <p:cNvPicPr/>
                      <p:nvPr/>
                    </p:nvPicPr>
                    <p:blipFill>
                      <a:blip r:embed="rId5"/>
                      <a:stretch>
                        <a:fillRect/>
                      </a:stretch>
                    </p:blipFill>
                    <p:spPr>
                      <a:xfrm>
                        <a:off x="2549525" y="1457325"/>
                        <a:ext cx="7092950" cy="4240213"/>
                      </a:xfrm>
                      <a:prstGeom prst="rect">
                        <a:avLst/>
                      </a:prstGeom>
                    </p:spPr>
                  </p:pic>
                </p:oleObj>
              </mc:Fallback>
            </mc:AlternateContent>
          </a:graphicData>
        </a:graphic>
      </p:graphicFrame>
    </p:spTree>
    <p:extLst>
      <p:ext uri="{BB962C8B-B14F-4D97-AF65-F5344CB8AC3E}">
        <p14:creationId xmlns:p14="http://schemas.microsoft.com/office/powerpoint/2010/main" val="3467520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5 prior to next class</a:t>
            </a:r>
          </a:p>
          <a:p>
            <a:pPr marL="0" indent="0">
              <a:buNone/>
            </a:pPr>
            <a:r>
              <a:rPr lang="en-US" sz="2000" dirty="0"/>
              <a:t>Be prepared for a scrum team chapter 9 on Software Maintenance</a:t>
            </a:r>
          </a:p>
          <a:p>
            <a:pPr marL="457200" indent="-457200">
              <a:buFont typeface="+mj-lt"/>
              <a:buAutoNum type="arabicPeriod"/>
            </a:pPr>
            <a:r>
              <a:rPr lang="en-US" sz="2000" dirty="0"/>
              <a:t>Scrum Team Review of Software Maintenance</a:t>
            </a:r>
          </a:p>
          <a:p>
            <a:pPr marL="457200" indent="-457200">
              <a:buFont typeface="+mj-lt"/>
              <a:buAutoNum type="arabicPeriod"/>
            </a:pPr>
            <a:r>
              <a:rPr lang="en-US" sz="2000" dirty="0"/>
              <a:t>Metrics</a:t>
            </a:r>
          </a:p>
          <a:p>
            <a:pPr marL="0" indent="0">
              <a:buNone/>
            </a:pPr>
            <a:endParaRPr lang="en-US" sz="2000" dirty="0"/>
          </a:p>
        </p:txBody>
      </p:sp>
    </p:spTree>
    <p:extLst>
      <p:ext uri="{BB962C8B-B14F-4D97-AF65-F5344CB8AC3E}">
        <p14:creationId xmlns:p14="http://schemas.microsoft.com/office/powerpoint/2010/main" val="26526077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221" y="443731"/>
            <a:ext cx="7886700" cy="519299"/>
          </a:xfrm>
        </p:spPr>
        <p:txBody>
          <a:bodyPr anchor="ctr">
            <a:normAutofit/>
          </a:bodyPr>
          <a:lstStyle/>
          <a:p>
            <a:r>
              <a:rPr lang="en-US" sz="2400" dirty="0">
                <a:hlinkClick r:id="rId4"/>
              </a:rPr>
              <a:t>Waterfall</a:t>
            </a:r>
            <a:r>
              <a:rPr lang="en-US" sz="2400" dirty="0"/>
              <a:t> vs </a:t>
            </a:r>
            <a:r>
              <a:rPr lang="en-US" sz="2400" dirty="0">
                <a:hlinkClick r:id="rId5"/>
              </a:rPr>
              <a:t>Iterative</a:t>
            </a:r>
            <a:r>
              <a:rPr lang="en-US" sz="2400" dirty="0"/>
              <a:t> vs </a:t>
            </a:r>
            <a:r>
              <a:rPr lang="en-US" sz="2400" dirty="0">
                <a:hlinkClick r:id="rId6"/>
              </a:rPr>
              <a:t>Agile</a:t>
            </a:r>
            <a:r>
              <a:rPr lang="en-US" sz="2400" dirty="0"/>
              <a:t> Requirements</a:t>
            </a:r>
          </a:p>
        </p:txBody>
      </p:sp>
      <p:graphicFrame>
        <p:nvGraphicFramePr>
          <p:cNvPr id="4" name="Content Placeholder 3"/>
          <p:cNvGraphicFramePr>
            <a:graphicFrameLocks noGrp="1"/>
          </p:cNvGraphicFramePr>
          <p:nvPr>
            <p:ph idx="1"/>
          </p:nvPr>
        </p:nvGraphicFramePr>
        <p:xfrm>
          <a:off x="567042" y="963030"/>
          <a:ext cx="11135738" cy="5451239"/>
        </p:xfrm>
        <a:graphic>
          <a:graphicData uri="http://schemas.openxmlformats.org/drawingml/2006/table">
            <a:tbl>
              <a:tblPr firstRow="1" bandRow="1">
                <a:tableStyleId>{5C22544A-7EE6-4342-B048-85BDC9FD1C3A}</a:tableStyleId>
              </a:tblPr>
              <a:tblGrid>
                <a:gridCol w="1438345">
                  <a:extLst>
                    <a:ext uri="{9D8B030D-6E8A-4147-A177-3AD203B41FA5}">
                      <a16:colId xmlns:a16="http://schemas.microsoft.com/office/drawing/2014/main" val="20000"/>
                    </a:ext>
                  </a:extLst>
                </a:gridCol>
                <a:gridCol w="3224423">
                  <a:extLst>
                    <a:ext uri="{9D8B030D-6E8A-4147-A177-3AD203B41FA5}">
                      <a16:colId xmlns:a16="http://schemas.microsoft.com/office/drawing/2014/main" val="20001"/>
                    </a:ext>
                  </a:extLst>
                </a:gridCol>
                <a:gridCol w="3244387">
                  <a:extLst>
                    <a:ext uri="{9D8B030D-6E8A-4147-A177-3AD203B41FA5}">
                      <a16:colId xmlns:a16="http://schemas.microsoft.com/office/drawing/2014/main" val="20002"/>
                    </a:ext>
                  </a:extLst>
                </a:gridCol>
                <a:gridCol w="3228583">
                  <a:extLst>
                    <a:ext uri="{9D8B030D-6E8A-4147-A177-3AD203B41FA5}">
                      <a16:colId xmlns:a16="http://schemas.microsoft.com/office/drawing/2014/main" val="20003"/>
                    </a:ext>
                  </a:extLst>
                </a:gridCol>
              </a:tblGrid>
              <a:tr h="348403">
                <a:tc>
                  <a:txBody>
                    <a:bodyPr/>
                    <a:lstStyle/>
                    <a:p>
                      <a:pPr algn="ctr"/>
                      <a:endParaRPr lang="en-US" sz="1000" dirty="0"/>
                    </a:p>
                  </a:txBody>
                  <a:tcPr marL="68580" marR="68580" marT="34290" marB="34290"/>
                </a:tc>
                <a:tc>
                  <a:txBody>
                    <a:bodyPr/>
                    <a:lstStyle/>
                    <a:p>
                      <a:pPr algn="ctr"/>
                      <a:r>
                        <a:rPr lang="en-US" sz="1600" dirty="0"/>
                        <a:t>Waterfall</a:t>
                      </a:r>
                    </a:p>
                  </a:txBody>
                  <a:tcPr marL="68580" marR="68580" marT="34290" marB="34290"/>
                </a:tc>
                <a:tc>
                  <a:txBody>
                    <a:bodyPr/>
                    <a:lstStyle/>
                    <a:p>
                      <a:pPr algn="ctr"/>
                      <a:r>
                        <a:rPr lang="en-US" sz="1600" dirty="0"/>
                        <a:t>Iterative</a:t>
                      </a:r>
                    </a:p>
                  </a:txBody>
                  <a:tcPr marL="68580" marR="68580" marT="34290" marB="34290"/>
                </a:tc>
                <a:tc>
                  <a:txBody>
                    <a:bodyPr/>
                    <a:lstStyle/>
                    <a:p>
                      <a:pPr algn="ctr"/>
                      <a:r>
                        <a:rPr lang="en-US" sz="1600" dirty="0"/>
                        <a:t>Agile</a:t>
                      </a:r>
                    </a:p>
                  </a:txBody>
                  <a:tcPr marL="68580" marR="68580" marT="34290" marB="34290"/>
                </a:tc>
                <a:extLst>
                  <a:ext uri="{0D108BD9-81ED-4DB2-BD59-A6C34878D82A}">
                    <a16:rowId xmlns:a16="http://schemas.microsoft.com/office/drawing/2014/main" val="10000"/>
                  </a:ext>
                </a:extLst>
              </a:tr>
              <a:tr h="773169">
                <a:tc>
                  <a:txBody>
                    <a:bodyPr/>
                    <a:lstStyle/>
                    <a:p>
                      <a:r>
                        <a:rPr lang="en-US" sz="1200" dirty="0">
                          <a:latin typeface="+mn-lt"/>
                        </a:rPr>
                        <a:t>References</a:t>
                      </a:r>
                    </a:p>
                  </a:txBody>
                  <a:tcPr marL="68580" marR="68580" marT="34290" marB="34290"/>
                </a:tc>
                <a:tc>
                  <a:txBody>
                    <a:bodyPr/>
                    <a:lstStyle/>
                    <a:p>
                      <a:r>
                        <a:rPr lang="en-US" sz="1200" kern="1200" dirty="0">
                          <a:solidFill>
                            <a:schemeClr val="dk1"/>
                          </a:solidFill>
                          <a:effectLst/>
                          <a:latin typeface="+mn-lt"/>
                          <a:ea typeface="+mn-ea"/>
                          <a:cs typeface="+mn-cs"/>
                        </a:rPr>
                        <a:t>United States Department of Defense: </a:t>
                      </a:r>
                      <a:r>
                        <a:rPr lang="en-US" sz="1200" u="sng" kern="1200" dirty="0">
                          <a:solidFill>
                            <a:schemeClr val="dk1"/>
                          </a:solidFill>
                          <a:effectLst/>
                          <a:latin typeface="+mn-lt"/>
                          <a:ea typeface="+mn-ea"/>
                          <a:cs typeface="+mn-cs"/>
                          <a:hlinkClick r:id="rId7"/>
                        </a:rPr>
                        <a:t>DOD-STD-2167A</a:t>
                      </a:r>
                      <a:r>
                        <a:rPr lang="en-US" sz="1200" kern="1200" dirty="0">
                          <a:solidFill>
                            <a:schemeClr val="dk1"/>
                          </a:solidFill>
                          <a:effectLst/>
                          <a:latin typeface="+mn-lt"/>
                          <a:ea typeface="+mn-ea"/>
                          <a:cs typeface="+mn-cs"/>
                        </a:rPr>
                        <a:t> (1985)</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8" tooltip="Rational Unified Process"/>
                        </a:rPr>
                        <a:t>Rational Unified Process</a:t>
                      </a:r>
                      <a:r>
                        <a:rPr lang="en-US" sz="1200" kern="1200" dirty="0">
                          <a:solidFill>
                            <a:schemeClr val="dk1"/>
                          </a:solidFill>
                          <a:effectLst/>
                          <a:latin typeface="+mn-lt"/>
                          <a:ea typeface="+mn-ea"/>
                          <a:cs typeface="+mn-cs"/>
                        </a:rPr>
                        <a:t> (RUP) </a:t>
                      </a:r>
                    </a:p>
                    <a:p>
                      <a:r>
                        <a:rPr lang="en-US" sz="1200" u="sng" kern="1200" dirty="0">
                          <a:solidFill>
                            <a:schemeClr val="dk1"/>
                          </a:solidFill>
                          <a:effectLst/>
                          <a:latin typeface="+mn-lt"/>
                          <a:ea typeface="+mn-ea"/>
                          <a:cs typeface="+mn-cs"/>
                          <a:hlinkClick r:id="rId9" tooltip="Open Unified Process"/>
                        </a:rPr>
                        <a:t>Open Unified Process</a:t>
                      </a:r>
                      <a:r>
                        <a:rPr lang="en-US" sz="1200" kern="1200" dirty="0">
                          <a:solidFill>
                            <a:schemeClr val="dk1"/>
                          </a:solidFill>
                          <a:effectLst/>
                          <a:latin typeface="+mn-lt"/>
                          <a:ea typeface="+mn-ea"/>
                          <a:cs typeface="+mn-cs"/>
                        </a:rPr>
                        <a:t> </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10" tooltip="Scrum (development)"/>
                        </a:rPr>
                        <a:t>Scrum</a:t>
                      </a:r>
                      <a:endParaRPr lang="en-US" sz="1200" u="sng" kern="1200" dirty="0">
                        <a:solidFill>
                          <a:schemeClr val="dk1"/>
                        </a:solidFill>
                        <a:effectLst/>
                        <a:latin typeface="+mn-lt"/>
                        <a:ea typeface="+mn-ea"/>
                        <a:cs typeface="+mn-cs"/>
                      </a:endParaRPr>
                    </a:p>
                    <a:p>
                      <a:r>
                        <a:rPr lang="en-US" sz="1200" kern="1200" dirty="0">
                          <a:solidFill>
                            <a:schemeClr val="dk1"/>
                          </a:solidFill>
                          <a:effectLst/>
                          <a:latin typeface="+mn-lt"/>
                          <a:ea typeface="+mn-ea"/>
                          <a:cs typeface="+mn-cs"/>
                          <a:hlinkClick r:id="rId11"/>
                        </a:rPr>
                        <a:t>Kanban</a:t>
                      </a:r>
                      <a:endParaRPr lang="en-US" sz="1200" kern="1200" dirty="0">
                        <a:solidFill>
                          <a:schemeClr val="dk1"/>
                        </a:solidFill>
                        <a:effectLst/>
                        <a:latin typeface="+mn-lt"/>
                        <a:ea typeface="+mn-ea"/>
                        <a:cs typeface="+mn-cs"/>
                      </a:endParaRPr>
                    </a:p>
                    <a:p>
                      <a:r>
                        <a:rPr lang="en-US" sz="1200" u="sng" kern="1200" dirty="0">
                          <a:solidFill>
                            <a:schemeClr val="dk1"/>
                          </a:solidFill>
                          <a:effectLst/>
                          <a:latin typeface="+mn-lt"/>
                          <a:ea typeface="+mn-ea"/>
                          <a:cs typeface="+mn-cs"/>
                          <a:hlinkClick r:id="rId12"/>
                        </a:rPr>
                        <a:t>Scaled Agile Framework (SAFe)</a:t>
                      </a:r>
                      <a:endParaRPr lang="en-US" sz="1200" dirty="0">
                        <a:latin typeface="+mn-lt"/>
                      </a:endParaRPr>
                    </a:p>
                  </a:txBody>
                  <a:tcPr marL="68580" marR="68580" marT="34290" marB="34290"/>
                </a:tc>
                <a:extLst>
                  <a:ext uri="{0D108BD9-81ED-4DB2-BD59-A6C34878D82A}">
                    <a16:rowId xmlns:a16="http://schemas.microsoft.com/office/drawing/2014/main" val="10001"/>
                  </a:ext>
                </a:extLst>
              </a:tr>
              <a:tr h="969723">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Priorities</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Planning and predictability</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Architecture, modeling, and efficiency</a:t>
                      </a:r>
                      <a:r>
                        <a:rPr lang="en-US" sz="1200" baseline="0" dirty="0">
                          <a:effectLst/>
                          <a:latin typeface="+mn-lt"/>
                          <a:ea typeface="Calibri" panose="020F0502020204030204" pitchFamily="34" charset="0"/>
                          <a:cs typeface="Times New Roman" panose="02020603050405020304" pitchFamily="18" charset="0"/>
                        </a:rPr>
                        <a:t> through </a:t>
                      </a:r>
                      <a:r>
                        <a:rPr lang="en-US" sz="1200" dirty="0">
                          <a:effectLst/>
                          <a:latin typeface="+mn-lt"/>
                          <a:ea typeface="Calibri" panose="020F0502020204030204" pitchFamily="34" charset="0"/>
                          <a:cs typeface="Times New Roman" panose="02020603050405020304" pitchFamily="18" charset="0"/>
                        </a:rPr>
                        <a:t>early detection &amp; fixing of issues (verification)</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Responsiveness</a:t>
                      </a:r>
                      <a:r>
                        <a:rPr lang="en-US" sz="1200" baseline="0" dirty="0">
                          <a:effectLst/>
                          <a:latin typeface="+mn-lt"/>
                          <a:ea typeface="Calibri" panose="020F0502020204030204" pitchFamily="34" charset="0"/>
                          <a:cs typeface="Times New Roman" panose="02020603050405020304" pitchFamily="18" charset="0"/>
                        </a:rPr>
                        <a:t> to feedback, e</a:t>
                      </a:r>
                      <a:r>
                        <a:rPr lang="en-US" sz="12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200" baseline="0" dirty="0">
                          <a:effectLst/>
                          <a:latin typeface="+mn-lt"/>
                          <a:ea typeface="Calibri" panose="020F0502020204030204" pitchFamily="34" charset="0"/>
                          <a:cs typeface="Times New Roman" panose="02020603050405020304" pitchFamily="18" charset="0"/>
                        </a:rPr>
                        <a:t> issues, and validation</a:t>
                      </a:r>
                      <a:endParaRPr lang="en-US" sz="1200" dirty="0">
                        <a:effectLst/>
                        <a:latin typeface="+mn-lt"/>
                        <a:ea typeface="Calibri" panose="020F0502020204030204" pitchFamily="34" charset="0"/>
                        <a:cs typeface="Times New Roman" panose="02020603050405020304" pitchFamily="18" charset="0"/>
                      </a:endParaRPr>
                    </a:p>
                  </a:txBody>
                  <a:tcPr marL="51435" marR="51435" marT="0" marB="0"/>
                </a:tc>
                <a:extLst>
                  <a:ext uri="{0D108BD9-81ED-4DB2-BD59-A6C34878D82A}">
                    <a16:rowId xmlns:a16="http://schemas.microsoft.com/office/drawing/2014/main" val="10002"/>
                  </a:ext>
                </a:extLst>
              </a:tr>
              <a:tr h="3359944">
                <a:tc>
                  <a:txBody>
                    <a:bodyPr/>
                    <a:lstStyle/>
                    <a:p>
                      <a:r>
                        <a:rPr lang="en-US" sz="1200" dirty="0"/>
                        <a:t>Principles</a:t>
                      </a:r>
                    </a:p>
                  </a:txBody>
                  <a:tcPr marL="51435" marR="51435" marT="0" marB="0"/>
                </a:tc>
                <a:tc>
                  <a:txBody>
                    <a:bodyPr/>
                    <a:lstStyle/>
                    <a:p>
                      <a:r>
                        <a:rPr lang="en-US" sz="1200" kern="1200" dirty="0">
                          <a:solidFill>
                            <a:schemeClr val="dk1"/>
                          </a:solidFill>
                          <a:effectLst/>
                          <a:latin typeface="+mn-lt"/>
                          <a:ea typeface="+mn-ea"/>
                          <a:cs typeface="+mn-cs"/>
                        </a:rPr>
                        <a:t>Execute phases sequentially: </a:t>
                      </a:r>
                    </a:p>
                    <a:p>
                      <a:pPr marL="342900" indent="-342900">
                        <a:buFont typeface="+mj-lt"/>
                        <a:buAutoNum type="arabicPeriod"/>
                      </a:pPr>
                      <a:r>
                        <a:rPr lang="en-US" sz="1200" kern="1200" dirty="0">
                          <a:solidFill>
                            <a:schemeClr val="dk1"/>
                          </a:solidFill>
                          <a:effectLst/>
                          <a:latin typeface="+mn-lt"/>
                          <a:ea typeface="+mn-ea"/>
                          <a:cs typeface="+mn-cs"/>
                        </a:rPr>
                        <a:t>Requirements </a:t>
                      </a:r>
                    </a:p>
                    <a:p>
                      <a:pPr marL="342900" indent="-342900">
                        <a:buFont typeface="+mj-lt"/>
                        <a:buAutoNum type="arabicPeriod"/>
                      </a:pPr>
                      <a:r>
                        <a:rPr lang="en-US" sz="1200" kern="1200" dirty="0">
                          <a:solidFill>
                            <a:schemeClr val="dk1"/>
                          </a:solidFill>
                          <a:effectLst/>
                          <a:latin typeface="+mn-lt"/>
                          <a:ea typeface="+mn-ea"/>
                          <a:cs typeface="+mn-cs"/>
                        </a:rPr>
                        <a:t>Analysis </a:t>
                      </a:r>
                    </a:p>
                    <a:p>
                      <a:pPr marL="342900" indent="-342900">
                        <a:buFont typeface="+mj-lt"/>
                        <a:buAutoNum type="arabicPeriod"/>
                      </a:pPr>
                      <a:r>
                        <a:rPr lang="en-US" sz="1200" kern="1200" dirty="0">
                          <a:solidFill>
                            <a:schemeClr val="dk1"/>
                          </a:solidFill>
                          <a:effectLst/>
                          <a:latin typeface="+mn-lt"/>
                          <a:ea typeface="+mn-ea"/>
                          <a:cs typeface="+mn-cs"/>
                        </a:rPr>
                        <a:t>Design </a:t>
                      </a:r>
                    </a:p>
                    <a:p>
                      <a:pPr marL="342900" indent="-342900">
                        <a:buFont typeface="+mj-lt"/>
                        <a:buAutoNum type="arabicPeriod"/>
                      </a:pPr>
                      <a:r>
                        <a:rPr lang="en-US" sz="1200" kern="1200" dirty="0">
                          <a:solidFill>
                            <a:schemeClr val="dk1"/>
                          </a:solidFill>
                          <a:effectLst/>
                          <a:latin typeface="+mn-lt"/>
                          <a:ea typeface="+mn-ea"/>
                          <a:cs typeface="+mn-cs"/>
                        </a:rPr>
                        <a:t>Coding </a:t>
                      </a:r>
                    </a:p>
                    <a:p>
                      <a:pPr marL="342900" indent="-342900">
                        <a:buFont typeface="+mj-lt"/>
                        <a:buAutoNum type="arabicPeriod"/>
                      </a:pPr>
                      <a:r>
                        <a:rPr lang="en-US" sz="1200" kern="1200" dirty="0">
                          <a:solidFill>
                            <a:schemeClr val="dk1"/>
                          </a:solidFill>
                          <a:effectLst/>
                          <a:latin typeface="+mn-lt"/>
                          <a:ea typeface="+mn-ea"/>
                          <a:cs typeface="+mn-cs"/>
                        </a:rPr>
                        <a:t>Testing / Validation</a:t>
                      </a:r>
                    </a:p>
                    <a:p>
                      <a:pPr marL="342900" indent="-342900">
                        <a:buFont typeface="+mj-lt"/>
                        <a:buAutoNum type="arabicPeriod"/>
                      </a:pPr>
                      <a:r>
                        <a:rPr lang="en-US" sz="1200" kern="1200" dirty="0">
                          <a:solidFill>
                            <a:schemeClr val="dk1"/>
                          </a:solidFill>
                          <a:effectLst/>
                          <a:latin typeface="+mn-lt"/>
                          <a:ea typeface="+mn-ea"/>
                          <a:cs typeface="+mn-cs"/>
                        </a:rPr>
                        <a:t>and Operations </a:t>
                      </a:r>
                    </a:p>
                    <a:p>
                      <a:pPr>
                        <a:spcBef>
                          <a:spcPts val="600"/>
                        </a:spcBef>
                      </a:pPr>
                      <a:r>
                        <a:rPr lang="en-US" sz="1200" kern="1200" dirty="0">
                          <a:solidFill>
                            <a:schemeClr val="dk1"/>
                          </a:solidFill>
                          <a:effectLst/>
                          <a:latin typeface="+mn-lt"/>
                          <a:ea typeface="+mn-ea"/>
                          <a:cs typeface="+mn-cs"/>
                        </a:rPr>
                        <a:t>Define and commit to Scope, Cost, and Timeline “early” </a:t>
                      </a:r>
                    </a:p>
                    <a:p>
                      <a:pPr>
                        <a:spcBef>
                          <a:spcPts val="600"/>
                        </a:spcBef>
                      </a:pPr>
                      <a:r>
                        <a:rPr lang="en-US" sz="1200" kern="1200" dirty="0">
                          <a:solidFill>
                            <a:schemeClr val="dk1"/>
                          </a:solidFill>
                          <a:effectLst/>
                          <a:latin typeface="+mn-lt"/>
                          <a:ea typeface="+mn-ea"/>
                          <a:cs typeface="+mn-cs"/>
                        </a:rPr>
                        <a:t>Implement strict Change Control</a:t>
                      </a:r>
                    </a:p>
                  </a:txBody>
                  <a:tcPr marL="51435" marR="51435" marT="0" marB="0"/>
                </a:tc>
                <a:tc>
                  <a: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dirty="0"/>
                        <a:t>Manage requirements</a:t>
                      </a:r>
                    </a:p>
                    <a:p>
                      <a:pPr>
                        <a:spcBef>
                          <a:spcPts val="600"/>
                        </a:spcBef>
                      </a:pPr>
                      <a:r>
                        <a:rPr lang="en-US" sz="1200" dirty="0"/>
                        <a:t>Develop and test iteratively</a:t>
                      </a:r>
                    </a:p>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dirty="0"/>
                        <a:t>Validate quality iteratively</a:t>
                      </a:r>
                    </a:p>
                    <a:p>
                      <a:pPr>
                        <a:spcBef>
                          <a:spcPts val="600"/>
                        </a:spcBef>
                      </a:pPr>
                      <a:r>
                        <a:rPr lang="en-US" sz="1200" dirty="0"/>
                        <a:t>Use components</a:t>
                      </a:r>
                    </a:p>
                    <a:p>
                      <a:pPr>
                        <a:spcBef>
                          <a:spcPts val="600"/>
                        </a:spcBef>
                      </a:pPr>
                      <a:r>
                        <a:rPr lang="en-US" sz="1200" dirty="0"/>
                        <a:t>Model visually</a:t>
                      </a:r>
                    </a:p>
                    <a:p>
                      <a:pPr>
                        <a:spcBef>
                          <a:spcPts val="600"/>
                        </a:spcBef>
                      </a:pPr>
                      <a:r>
                        <a:rPr lang="en-US" sz="1200" dirty="0"/>
                        <a:t>Control changes</a:t>
                      </a:r>
                    </a:p>
                    <a:p>
                      <a:endParaRPr lang="en-US" sz="1200" dirty="0"/>
                    </a:p>
                  </a:txBody>
                  <a:tcPr marL="51435" marR="51435" marT="0" marB="0"/>
                </a:tc>
                <a:tc>
                  <a:txBody>
                    <a:bodyPr/>
                    <a:lstStyle/>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Capture lightweight near</a:t>
                      </a:r>
                      <a:r>
                        <a:rPr lang="en-US" sz="1200" baseline="0" dirty="0"/>
                        <a:t> term</a:t>
                      </a:r>
                      <a:r>
                        <a:rPr lang="en-US" sz="1200" dirty="0"/>
                        <a:t> requirements </a:t>
                      </a:r>
                    </a:p>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Allow requirements to evolve but maintain fixed timelines</a:t>
                      </a:r>
                    </a:p>
                    <a:p>
                      <a:pPr>
                        <a:spcBef>
                          <a:spcPts val="400"/>
                        </a:spcBef>
                      </a:pPr>
                      <a:r>
                        <a:rPr lang="en-US" sz="1200" dirty="0"/>
                        <a:t>Develop, test, deploy, and release iteratively</a:t>
                      </a:r>
                    </a:p>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Validate and Verify quality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200" dirty="0"/>
                        <a:t>Empower teams</a:t>
                      </a:r>
                    </a:p>
                    <a:p>
                      <a:pPr>
                        <a:spcBef>
                          <a:spcPts val="400"/>
                        </a:spcBef>
                      </a:pPr>
                      <a:r>
                        <a:rPr lang="en-US" sz="1200" dirty="0"/>
                        <a:t>Apply engineering</a:t>
                      </a:r>
                      <a:r>
                        <a:rPr lang="en-US" sz="1200" baseline="0" dirty="0"/>
                        <a:t> practices and </a:t>
                      </a:r>
                      <a:r>
                        <a:rPr lang="en-US" sz="1200" dirty="0"/>
                        <a:t>systems thinking</a:t>
                      </a:r>
                    </a:p>
                    <a:p>
                      <a:pPr>
                        <a:spcBef>
                          <a:spcPts val="400"/>
                        </a:spcBef>
                      </a:pPr>
                      <a:r>
                        <a:rPr lang="en-US" sz="1200" dirty="0"/>
                        <a:t>Integrate early user feedback into remaining plan </a:t>
                      </a:r>
                    </a:p>
                    <a:p>
                      <a:pPr>
                        <a:spcBef>
                          <a:spcPts val="400"/>
                        </a:spcBef>
                      </a:pPr>
                      <a:r>
                        <a:rPr lang="en-US" sz="1200" dirty="0"/>
                        <a:t>Maintain a collaborative approach between all stakeholders</a:t>
                      </a:r>
                    </a:p>
                  </a:txBody>
                  <a:tcPr marL="51435" marR="51435" marT="0" marB="0"/>
                </a:tc>
                <a:extLst>
                  <a:ext uri="{0D108BD9-81ED-4DB2-BD59-A6C34878D82A}">
                    <a16:rowId xmlns:a16="http://schemas.microsoft.com/office/drawing/2014/main" val="10003"/>
                  </a:ext>
                </a:extLst>
              </a:tr>
            </a:tbl>
          </a:graphicData>
        </a:graphic>
      </p:graphicFrame>
      <p:sp>
        <p:nvSpPr>
          <p:cNvPr id="3" name="Rectangle 2"/>
          <p:cNvSpPr/>
          <p:nvPr/>
        </p:nvSpPr>
        <p:spPr>
          <a:xfrm>
            <a:off x="1999470" y="3970808"/>
            <a:ext cx="3037223"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5" name="Rectangle 4"/>
          <p:cNvSpPr/>
          <p:nvPr/>
        </p:nvSpPr>
        <p:spPr>
          <a:xfrm>
            <a:off x="5237661" y="3312911"/>
            <a:ext cx="3035310"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6" name="Rectangle 5"/>
          <p:cNvSpPr/>
          <p:nvPr/>
        </p:nvSpPr>
        <p:spPr>
          <a:xfrm>
            <a:off x="8481702" y="3688650"/>
            <a:ext cx="3221078" cy="20879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7" name="Rectangle 6"/>
          <p:cNvSpPr/>
          <p:nvPr/>
        </p:nvSpPr>
        <p:spPr>
          <a:xfrm>
            <a:off x="1999471" y="4865558"/>
            <a:ext cx="3037222" cy="18739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8" name="Rectangle 7"/>
          <p:cNvSpPr/>
          <p:nvPr/>
        </p:nvSpPr>
        <p:spPr>
          <a:xfrm>
            <a:off x="5237662" y="4347127"/>
            <a:ext cx="3035309" cy="20613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9" name="Rectangle 8"/>
          <p:cNvSpPr/>
          <p:nvPr/>
        </p:nvSpPr>
        <p:spPr>
          <a:xfrm>
            <a:off x="8481702" y="4631349"/>
            <a:ext cx="3221078" cy="655816"/>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2" name="Rectangle 11">
            <a:extLst>
              <a:ext uri="{FF2B5EF4-FFF2-40B4-BE49-F238E27FC236}">
                <a16:creationId xmlns:a16="http://schemas.microsoft.com/office/drawing/2014/main" id="{6F53752A-494D-C848-9F99-A3817503E796}"/>
              </a:ext>
            </a:extLst>
          </p:cNvPr>
          <p:cNvSpPr/>
          <p:nvPr/>
        </p:nvSpPr>
        <p:spPr>
          <a:xfrm>
            <a:off x="1999471" y="3241601"/>
            <a:ext cx="3037224"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3" name="Rectangle 12">
            <a:extLst>
              <a:ext uri="{FF2B5EF4-FFF2-40B4-BE49-F238E27FC236}">
                <a16:creationId xmlns:a16="http://schemas.microsoft.com/office/drawing/2014/main" id="{0E586C83-47F9-7D46-89D0-3C9B6F983230}"/>
              </a:ext>
            </a:extLst>
          </p:cNvPr>
          <p:cNvSpPr/>
          <p:nvPr/>
        </p:nvSpPr>
        <p:spPr>
          <a:xfrm>
            <a:off x="5235748" y="3071370"/>
            <a:ext cx="3037223"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14" name="Rectangle 13">
            <a:extLst>
              <a:ext uri="{FF2B5EF4-FFF2-40B4-BE49-F238E27FC236}">
                <a16:creationId xmlns:a16="http://schemas.microsoft.com/office/drawing/2014/main" id="{7EA3FCF9-9DAA-FA49-99D3-AA06FF569EB6}"/>
              </a:ext>
            </a:extLst>
          </p:cNvPr>
          <p:cNvSpPr/>
          <p:nvPr/>
        </p:nvSpPr>
        <p:spPr>
          <a:xfrm>
            <a:off x="8481702" y="3080673"/>
            <a:ext cx="3221078" cy="57692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828819598"/>
      </p:ext>
    </p:extLst>
  </p:cSld>
  <p:clrMapOvr>
    <a:masterClrMapping/>
  </p:clrMapOvr>
  <mc:AlternateContent xmlns:mc="http://schemas.openxmlformats.org/markup-compatibility/2006" xmlns:p14="http://schemas.microsoft.com/office/powerpoint/2010/main">
    <mc:Choice Requires="p14">
      <p:transition spd="slow" p14:dur="2000" advTm="292801"/>
    </mc:Choice>
    <mc:Fallback xmlns="">
      <p:transition spd="slow" advTm="292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dissolve">
                                      <p:cBhvr>
                                        <p:cTn id="33" dur="500"/>
                                        <p:tgtEl>
                                          <p:spTgt spid="3"/>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2" grpId="0" animBg="1"/>
      <p:bldP spid="13" grpId="0" animBg="1"/>
      <p:bldP spid="1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Perspectives &amp; Priorities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Perspectives: </a:t>
            </a:r>
          </a:p>
          <a:p>
            <a:pPr>
              <a:buFont typeface="Wingdings" pitchFamily="2" charset="2"/>
              <a:buChar char="§"/>
            </a:pPr>
            <a:r>
              <a:rPr lang="en-US" sz="2000" dirty="0"/>
              <a:t>Process</a:t>
            </a:r>
          </a:p>
          <a:p>
            <a:pPr>
              <a:buFont typeface="Wingdings" pitchFamily="2" charset="2"/>
              <a:buChar char="§"/>
            </a:pPr>
            <a:r>
              <a:rPr lang="en-US" sz="2000" dirty="0"/>
              <a:t>Technology </a:t>
            </a:r>
          </a:p>
          <a:p>
            <a:pPr>
              <a:buFont typeface="Wingdings" pitchFamily="2" charset="2"/>
              <a:buChar char="§"/>
            </a:pPr>
            <a:r>
              <a:rPr lang="en-US" sz="2000" dirty="0"/>
              <a:t>Customer (User)</a:t>
            </a:r>
          </a:p>
        </p:txBody>
      </p:sp>
    </p:spTree>
    <p:extLst>
      <p:ext uri="{BB962C8B-B14F-4D97-AF65-F5344CB8AC3E}">
        <p14:creationId xmlns:p14="http://schemas.microsoft.com/office/powerpoint/2010/main" val="2859168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Perspectives &amp; Priorities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Process: </a:t>
            </a:r>
          </a:p>
          <a:p>
            <a:pPr>
              <a:buFont typeface="Wingdings" pitchFamily="2" charset="2"/>
              <a:buChar char="§"/>
            </a:pPr>
            <a:r>
              <a:rPr lang="en-US" sz="2000" dirty="0"/>
              <a:t>Waterfall</a:t>
            </a:r>
          </a:p>
          <a:p>
            <a:pPr>
              <a:buFont typeface="Wingdings" pitchFamily="2" charset="2"/>
              <a:buChar char="§"/>
            </a:pPr>
            <a:r>
              <a:rPr lang="en-US" sz="2000" dirty="0"/>
              <a:t>Iterative </a:t>
            </a:r>
          </a:p>
          <a:p>
            <a:pPr>
              <a:buFont typeface="Wingdings" pitchFamily="2" charset="2"/>
              <a:buChar char="§"/>
            </a:pPr>
            <a:r>
              <a:rPr lang="en-US" sz="2000" u="sng" dirty="0"/>
              <a:t>Agile</a:t>
            </a:r>
            <a:endParaRPr lang="en-US" sz="2000" dirty="0"/>
          </a:p>
          <a:p>
            <a:pPr>
              <a:buFont typeface="Wingdings" pitchFamily="2" charset="2"/>
              <a:buChar char="§"/>
            </a:pPr>
            <a:r>
              <a:rPr lang="en-US" sz="2000" dirty="0"/>
              <a:t>CMMI and ISO</a:t>
            </a:r>
          </a:p>
          <a:p>
            <a:pPr marL="0" indent="0">
              <a:buNone/>
            </a:pPr>
            <a:endParaRPr lang="en-US" sz="2000" dirty="0"/>
          </a:p>
          <a:p>
            <a:pPr marL="0" indent="0">
              <a:buNone/>
            </a:pPr>
            <a:r>
              <a:rPr lang="en-US" sz="2000" dirty="0"/>
              <a:t>Technology: </a:t>
            </a:r>
          </a:p>
          <a:p>
            <a:pPr>
              <a:buFont typeface="Wingdings" pitchFamily="2" charset="2"/>
              <a:buChar char="§"/>
            </a:pPr>
            <a:r>
              <a:rPr lang="en-US" sz="2000" dirty="0"/>
              <a:t>Architecture &amp; Design, </a:t>
            </a:r>
          </a:p>
          <a:p>
            <a:pPr>
              <a:buFont typeface="Wingdings" pitchFamily="2" charset="2"/>
              <a:buChar char="§"/>
            </a:pPr>
            <a:r>
              <a:rPr lang="en-US" sz="2000" dirty="0"/>
              <a:t>Languages, Tools, and Platforms</a:t>
            </a:r>
          </a:p>
          <a:p>
            <a:pPr marL="0" indent="0">
              <a:buNone/>
            </a:pPr>
            <a:endParaRPr lang="en-US" sz="2000" dirty="0"/>
          </a:p>
          <a:p>
            <a:pPr marL="0" indent="0">
              <a:buNone/>
            </a:pPr>
            <a:r>
              <a:rPr lang="en-US" sz="2000" dirty="0"/>
              <a:t>Customer (User): </a:t>
            </a:r>
          </a:p>
          <a:p>
            <a:pPr>
              <a:buFont typeface="Wingdings" pitchFamily="2" charset="2"/>
              <a:buChar char="§"/>
            </a:pPr>
            <a:r>
              <a:rPr lang="en-US" sz="2000" dirty="0"/>
              <a:t>Epics, Features, Stories</a:t>
            </a:r>
          </a:p>
        </p:txBody>
      </p:sp>
    </p:spTree>
    <p:extLst>
      <p:ext uri="{BB962C8B-B14F-4D97-AF65-F5344CB8AC3E}">
        <p14:creationId xmlns:p14="http://schemas.microsoft.com/office/powerpoint/2010/main" val="3842614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Perspectives &amp; Priorities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Agile Priorities: </a:t>
            </a:r>
          </a:p>
          <a:p>
            <a:pPr marL="457200" indent="-457200">
              <a:buFont typeface="+mj-lt"/>
              <a:buAutoNum type="arabicPeriod"/>
            </a:pPr>
            <a:r>
              <a:rPr lang="en-US" sz="2000" dirty="0"/>
              <a:t>Customer</a:t>
            </a:r>
          </a:p>
          <a:p>
            <a:pPr marL="457200" indent="-457200">
              <a:buFont typeface="+mj-lt"/>
              <a:buAutoNum type="arabicPeriod"/>
            </a:pPr>
            <a:r>
              <a:rPr lang="en-US" sz="2000" dirty="0"/>
              <a:t>Technology</a:t>
            </a:r>
          </a:p>
          <a:p>
            <a:pPr marL="457200" indent="-457200">
              <a:buFont typeface="+mj-lt"/>
              <a:buAutoNum type="arabicPeriod"/>
            </a:pPr>
            <a:r>
              <a:rPr lang="en-US" sz="2000" dirty="0"/>
              <a:t>Process</a:t>
            </a:r>
          </a:p>
        </p:txBody>
      </p:sp>
    </p:spTree>
    <p:extLst>
      <p:ext uri="{BB962C8B-B14F-4D97-AF65-F5344CB8AC3E}">
        <p14:creationId xmlns:p14="http://schemas.microsoft.com/office/powerpoint/2010/main" val="3385905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Review Activities List and Assignments</a:t>
            </a:r>
          </a:p>
        </p:txBody>
      </p:sp>
    </p:spTree>
    <p:extLst>
      <p:ext uri="{BB962C8B-B14F-4D97-AF65-F5344CB8AC3E}">
        <p14:creationId xmlns:p14="http://schemas.microsoft.com/office/powerpoint/2010/main" val="988968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Sprint 5 Planning Q&amp;A</a:t>
            </a:r>
          </a:p>
        </p:txBody>
      </p:sp>
    </p:spTree>
    <p:extLst>
      <p:ext uri="{BB962C8B-B14F-4D97-AF65-F5344CB8AC3E}">
        <p14:creationId xmlns:p14="http://schemas.microsoft.com/office/powerpoint/2010/main" val="2060812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Architectural Analysis Discussions</a:t>
            </a:r>
          </a:p>
        </p:txBody>
      </p:sp>
    </p:spTree>
    <p:extLst>
      <p:ext uri="{BB962C8B-B14F-4D97-AF65-F5344CB8AC3E}">
        <p14:creationId xmlns:p14="http://schemas.microsoft.com/office/powerpoint/2010/main" val="125195798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32.7|33.9|26.9|28.1|79.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9353</TotalTime>
  <Words>937</Words>
  <Application>Microsoft Macintosh PowerPoint</Application>
  <PresentationFormat>Widescreen</PresentationFormat>
  <Paragraphs>189</Paragraphs>
  <Slides>32</Slides>
  <Notes>20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38" baseType="lpstr">
      <vt:lpstr>Arial</vt:lpstr>
      <vt:lpstr>Calibri</vt:lpstr>
      <vt:lpstr>Calibri Light</vt:lpstr>
      <vt:lpstr>Wingdings</vt:lpstr>
      <vt:lpstr>Office Theme</vt:lpstr>
      <vt:lpstr>Worksheet</vt:lpstr>
      <vt:lpstr>Preflight Check List</vt:lpstr>
      <vt:lpstr>PowerPoint Presentation</vt:lpstr>
      <vt:lpstr>Prework</vt:lpstr>
      <vt:lpstr>Perspectives &amp; Priorities</vt:lpstr>
      <vt:lpstr>Perspectives &amp; Priorities</vt:lpstr>
      <vt:lpstr>Perspectives &amp; Priorities</vt:lpstr>
      <vt:lpstr>PowerPoint Presentation</vt:lpstr>
      <vt:lpstr>PowerPoint Presentation</vt:lpstr>
      <vt:lpstr>PowerPoint Presentation</vt:lpstr>
      <vt:lpstr>Recall Perspectives &amp; Priorities</vt:lpstr>
      <vt:lpstr>Recall Architecture Analysis Papers</vt:lpstr>
      <vt:lpstr>Recall Saas Layers</vt:lpstr>
      <vt:lpstr>PowerPoint Presentation</vt:lpstr>
      <vt:lpstr>PowerPoint Presentation</vt:lpstr>
      <vt:lpstr>Final Project Discussions</vt:lpstr>
      <vt:lpstr>Lab</vt:lpstr>
      <vt:lpstr>PowerPoint Presentation</vt:lpstr>
      <vt:lpstr>PowerPoint Presentation</vt:lpstr>
      <vt:lpstr>Scrum Team Discussion Board 5</vt:lpstr>
      <vt:lpstr>PowerPoint Presentation</vt:lpstr>
      <vt:lpstr>Prework For Next Class</vt:lpstr>
      <vt:lpstr>End of Session</vt:lpstr>
      <vt:lpstr>Friendly Conversation Topic</vt:lpstr>
      <vt:lpstr>Containers &amp; Docker [link]</vt:lpstr>
      <vt:lpstr>Kubernetes &amp; Swarm [link]</vt:lpstr>
      <vt:lpstr>PowerPoint Presentation</vt:lpstr>
      <vt:lpstr>Submission Percentage from Sprint 1</vt:lpstr>
      <vt:lpstr>Submission Percentage from Sprint 2</vt:lpstr>
      <vt:lpstr>Submission Percentage for Sprint 3</vt:lpstr>
      <vt:lpstr>Submission Percentage for Sprint 4</vt:lpstr>
      <vt:lpstr>Prework</vt:lpstr>
      <vt:lpstr>Waterfall vs Iterative vs Agile Requirements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&amp; Lecture Session Sound &amp; Recording Check</dc:title>
  <dc:creator>Pogue, Eric</dc:creator>
  <cp:lastModifiedBy>Pogue, Eric</cp:lastModifiedBy>
  <cp:revision>478</cp:revision>
  <dcterms:created xsi:type="dcterms:W3CDTF">2020-08-26T19:34:34Z</dcterms:created>
  <dcterms:modified xsi:type="dcterms:W3CDTF">2021-03-18T17:13:06Z</dcterms:modified>
</cp:coreProperties>
</file>

<file path=docProps/thumbnail.jpeg>
</file>